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6" r:id="rId6"/>
    <p:sldId id="265" r:id="rId7"/>
    <p:sldId id="264" r:id="rId8"/>
    <p:sldId id="263" r:id="rId9"/>
    <p:sldId id="267"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0" d="100"/>
          <a:sy n="80" d="100"/>
        </p:scale>
        <p:origin x="9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559A1-7BF5-4E1B-8AA9-996F68DB05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D61744-8E67-43B8-9897-3E8085692F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C48709B-5B18-4BFA-8E10-FB6FE876ED35}"/>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5" name="Footer Placeholder 4">
            <a:extLst>
              <a:ext uri="{FF2B5EF4-FFF2-40B4-BE49-F238E27FC236}">
                <a16:creationId xmlns:a16="http://schemas.microsoft.com/office/drawing/2014/main" id="{C4EE6F61-FF9B-4929-BAEA-A3E6A8E1CC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730A25-39C6-4719-ACBA-1DFF669FDC46}"/>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121864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96C2D-8ABD-45FA-B170-D5B05D02EE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365AA1-94CD-4C0F-8A31-7791898D5C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92F7F2-083C-41F2-9244-03BB11A311C8}"/>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5" name="Footer Placeholder 4">
            <a:extLst>
              <a:ext uri="{FF2B5EF4-FFF2-40B4-BE49-F238E27FC236}">
                <a16:creationId xmlns:a16="http://schemas.microsoft.com/office/drawing/2014/main" id="{87180565-FCDF-41FF-8F94-37FD538747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635A6-D85B-468C-9733-D1D2A0904549}"/>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172013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00A501-8C6C-4568-B360-1DC6891549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38A484-9A86-4854-987B-9E60A8B43FD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C25F8C-6E6D-4480-99E4-008DC58F2181}"/>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5" name="Footer Placeholder 4">
            <a:extLst>
              <a:ext uri="{FF2B5EF4-FFF2-40B4-BE49-F238E27FC236}">
                <a16:creationId xmlns:a16="http://schemas.microsoft.com/office/drawing/2014/main" id="{E4ACC22F-EC4E-4057-B620-72DF49F655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B04CF2-B9EA-4C8F-92D5-E86CB832F34B}"/>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1981630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597DE-2674-49F6-8E51-505DA05AF4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9F1CEE-DEDA-4FAE-A170-71B4C80C9D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5AD342-235A-49D5-BF2D-B45CE1C0A995}"/>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5" name="Footer Placeholder 4">
            <a:extLst>
              <a:ext uri="{FF2B5EF4-FFF2-40B4-BE49-F238E27FC236}">
                <a16:creationId xmlns:a16="http://schemas.microsoft.com/office/drawing/2014/main" id="{35C7B3D5-C1E7-47A3-A848-C51431A0AF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0AB4A1-D329-4E5B-8708-7BC8B5DFDAC3}"/>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17411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77DD2-A0DD-47BA-939B-CF740E5CA7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38A7AF-BA32-42AA-BAAD-D9ED5F27AE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A78E9E-E4AD-466C-99E4-D2E1209C9FA7}"/>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5" name="Footer Placeholder 4">
            <a:extLst>
              <a:ext uri="{FF2B5EF4-FFF2-40B4-BE49-F238E27FC236}">
                <a16:creationId xmlns:a16="http://schemas.microsoft.com/office/drawing/2014/main" id="{104CEB49-3341-4D9B-9E9C-73C50AF19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5B2A48-3F94-44B7-89ED-8C27969D75C7}"/>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613070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098F0-8F34-4C8D-9B80-AEFF2B7DE8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5C8C2D-FAD5-47F8-ABA1-DF2F558327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DD28C3-7B91-4A65-904B-9E613E9B47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9AE208-C69E-4BAB-B6A7-0ABB753BCC53}"/>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6" name="Footer Placeholder 5">
            <a:extLst>
              <a:ext uri="{FF2B5EF4-FFF2-40B4-BE49-F238E27FC236}">
                <a16:creationId xmlns:a16="http://schemas.microsoft.com/office/drawing/2014/main" id="{3B638353-3C66-4444-8B0C-5DBBBA30A8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F98722-ED87-44D2-9CF3-5FEB8074DA1D}"/>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3658020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14222-1760-436A-A0AB-2C87E4AC75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DB698B6-DC37-444E-9BA1-C9C836E404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B1E931-8EB4-4166-9533-2905CB2055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A73D3D8-D5CE-4560-8F1D-F774B9C149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278BAA-1CAC-4D10-84B4-94EFE9CF7C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FA2933-7D28-4811-83C7-4EF1381D013C}"/>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8" name="Footer Placeholder 7">
            <a:extLst>
              <a:ext uri="{FF2B5EF4-FFF2-40B4-BE49-F238E27FC236}">
                <a16:creationId xmlns:a16="http://schemas.microsoft.com/office/drawing/2014/main" id="{F4DFC925-9313-4784-9268-63712AC417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AA4C46-D59B-4CF2-A3CB-ACDF44C34185}"/>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347859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F6F6D-56BB-49BC-A09F-E0A2C80A07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B21B8C-36F6-4358-965B-308A46B566E6}"/>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4" name="Footer Placeholder 3">
            <a:extLst>
              <a:ext uri="{FF2B5EF4-FFF2-40B4-BE49-F238E27FC236}">
                <a16:creationId xmlns:a16="http://schemas.microsoft.com/office/drawing/2014/main" id="{19E6AA1F-C005-40C9-8183-1C783DF2C2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07E42B-82D9-4865-A359-3A045FEE6881}"/>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290104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9E9E1A-F122-44F8-8D34-7FE50D22F7E6}"/>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3" name="Footer Placeholder 2">
            <a:extLst>
              <a:ext uri="{FF2B5EF4-FFF2-40B4-BE49-F238E27FC236}">
                <a16:creationId xmlns:a16="http://schemas.microsoft.com/office/drawing/2014/main" id="{E013F1B0-8314-4443-A6B5-4445F0F47C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099F3B-AB46-45F8-8ABF-FCFDD3E7F474}"/>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97930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DBD3F-8D02-4127-82D0-3F04D1955A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4D91860-E893-4528-AD69-FCD7D1F30A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E30D1C-1B49-4E06-B4DA-12614CDCF0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EFBA47-E946-4AA3-B7E6-9281BC249CC0}"/>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6" name="Footer Placeholder 5">
            <a:extLst>
              <a:ext uri="{FF2B5EF4-FFF2-40B4-BE49-F238E27FC236}">
                <a16:creationId xmlns:a16="http://schemas.microsoft.com/office/drawing/2014/main" id="{40909EA9-378A-43CB-B780-A68402C875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F54DF1-8F08-43DE-9652-A4F5B4F74312}"/>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66939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4DB62-6E78-48F2-AA7C-99BC311DE6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A4856D-C40B-47C8-BD0F-344D63EEB3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8B0710-E189-4ED3-8B18-22A56A8CD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294D6F-CADA-4364-BAB5-C21A112080FB}"/>
              </a:ext>
            </a:extLst>
          </p:cNvPr>
          <p:cNvSpPr>
            <a:spLocks noGrp="1"/>
          </p:cNvSpPr>
          <p:nvPr>
            <p:ph type="dt" sz="half" idx="10"/>
          </p:nvPr>
        </p:nvSpPr>
        <p:spPr/>
        <p:txBody>
          <a:bodyPr/>
          <a:lstStyle/>
          <a:p>
            <a:fld id="{3A18D182-418E-44A4-A421-10794DF09ED3}" type="datetimeFigureOut">
              <a:rPr lang="en-US" smtClean="0"/>
              <a:t>3/15/2021</a:t>
            </a:fld>
            <a:endParaRPr lang="en-US"/>
          </a:p>
        </p:txBody>
      </p:sp>
      <p:sp>
        <p:nvSpPr>
          <p:cNvPr id="6" name="Footer Placeholder 5">
            <a:extLst>
              <a:ext uri="{FF2B5EF4-FFF2-40B4-BE49-F238E27FC236}">
                <a16:creationId xmlns:a16="http://schemas.microsoft.com/office/drawing/2014/main" id="{E0F73DD4-3130-408D-827F-076C85DF67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D61906-C16F-454E-BDCC-6590D144C812}"/>
              </a:ext>
            </a:extLst>
          </p:cNvPr>
          <p:cNvSpPr>
            <a:spLocks noGrp="1"/>
          </p:cNvSpPr>
          <p:nvPr>
            <p:ph type="sldNum" sz="quarter" idx="12"/>
          </p:nvPr>
        </p:nvSpPr>
        <p:spPr/>
        <p:txBody>
          <a:bodyPr/>
          <a:lstStyle/>
          <a:p>
            <a:fld id="{E0B7DED0-D58C-47A0-B7EC-F000A72384FD}" type="slidenum">
              <a:rPr lang="en-US" smtClean="0"/>
              <a:t>‹#›</a:t>
            </a:fld>
            <a:endParaRPr lang="en-US"/>
          </a:p>
        </p:txBody>
      </p:sp>
    </p:spTree>
    <p:extLst>
      <p:ext uri="{BB962C8B-B14F-4D97-AF65-F5344CB8AC3E}">
        <p14:creationId xmlns:p14="http://schemas.microsoft.com/office/powerpoint/2010/main" val="796161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5B6379-59EA-423D-8699-9DDBE450DB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617C5E-9254-4EA1-BECC-FDF91C4E99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42D8E9-BBC4-478E-9BBA-75F1D409A2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8D182-418E-44A4-A421-10794DF09ED3}" type="datetimeFigureOut">
              <a:rPr lang="en-US" smtClean="0"/>
              <a:t>3/15/2021</a:t>
            </a:fld>
            <a:endParaRPr lang="en-US"/>
          </a:p>
        </p:txBody>
      </p:sp>
      <p:sp>
        <p:nvSpPr>
          <p:cNvPr id="5" name="Footer Placeholder 4">
            <a:extLst>
              <a:ext uri="{FF2B5EF4-FFF2-40B4-BE49-F238E27FC236}">
                <a16:creationId xmlns:a16="http://schemas.microsoft.com/office/drawing/2014/main" id="{65FD2226-29AE-4E9D-8F96-80C1853A0A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C8D747-C4BB-4826-A83D-A24E2DFC07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B7DED0-D58C-47A0-B7EC-F000A72384FD}" type="slidenum">
              <a:rPr lang="en-US" smtClean="0"/>
              <a:t>‹#›</a:t>
            </a:fld>
            <a:endParaRPr lang="en-US"/>
          </a:p>
        </p:txBody>
      </p:sp>
    </p:spTree>
    <p:extLst>
      <p:ext uri="{BB962C8B-B14F-4D97-AF65-F5344CB8AC3E}">
        <p14:creationId xmlns:p14="http://schemas.microsoft.com/office/powerpoint/2010/main" val="2399831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0B85F435-1DE4-4073-9CD5-A21AE13822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15" name="Rectangle 5">
            <a:extLst>
              <a:ext uri="{FF2B5EF4-FFF2-40B4-BE49-F238E27FC236}">
                <a16:creationId xmlns:a16="http://schemas.microsoft.com/office/drawing/2014/main" id="{0652EE8A-638D-4202-A026-CD68BB2444AB}"/>
              </a:ext>
            </a:extLst>
          </p:cNvPr>
          <p:cNvSpPr>
            <a:spLocks noChangeArrowheads="1"/>
          </p:cNvSpPr>
          <p:nvPr/>
        </p:nvSpPr>
        <p:spPr bwMode="auto">
          <a:xfrm>
            <a:off x="1219200" y="704803"/>
            <a:ext cx="7031092" cy="923972"/>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b">
            <a:spAutoFit/>
          </a:bodyPr>
          <a:lstStyle>
            <a:lvl1pPr>
              <a:spcBef>
                <a:spcPct val="0"/>
              </a:spcBef>
              <a:defRPr kumimoji="1" sz="4000">
                <a:solidFill>
                  <a:schemeClr val="tx2"/>
                </a:solidFill>
                <a:latin typeface="Arial Narrow" panose="020B0606020202030204" pitchFamily="34" charset="0"/>
              </a:defRPr>
            </a:lvl1pPr>
            <a:lvl2pPr>
              <a:spcBef>
                <a:spcPct val="0"/>
              </a:spcBef>
              <a:defRPr kumimoji="1" sz="4000">
                <a:solidFill>
                  <a:schemeClr val="tx2"/>
                </a:solidFill>
                <a:latin typeface="Arial Narrow" panose="020B0606020202030204" pitchFamily="34" charset="0"/>
              </a:defRPr>
            </a:lvl2pPr>
            <a:lvl3pPr>
              <a:spcBef>
                <a:spcPct val="0"/>
              </a:spcBef>
              <a:defRPr kumimoji="1" sz="4000">
                <a:solidFill>
                  <a:schemeClr val="tx2"/>
                </a:solidFill>
                <a:latin typeface="Arial Narrow" panose="020B0606020202030204" pitchFamily="34" charset="0"/>
              </a:defRPr>
            </a:lvl3pPr>
            <a:lvl4pPr>
              <a:spcBef>
                <a:spcPct val="0"/>
              </a:spcBef>
              <a:defRPr kumimoji="1" sz="4000">
                <a:solidFill>
                  <a:schemeClr val="tx2"/>
                </a:solidFill>
                <a:latin typeface="Arial Narrow" panose="020B0606020202030204" pitchFamily="34" charset="0"/>
              </a:defRPr>
            </a:lvl4pPr>
            <a:lvl5pPr>
              <a:spcBef>
                <a:spcPct val="0"/>
              </a:spcBef>
              <a:defRPr kumimoji="1" sz="4000">
                <a:solidFill>
                  <a:schemeClr val="tx2"/>
                </a:solidFill>
                <a:latin typeface="Arial Narrow" panose="020B0606020202030204" pitchFamily="34" charset="0"/>
              </a:defRPr>
            </a:lvl5pPr>
            <a:lvl6pPr marL="4572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6pPr>
            <a:lvl7pPr marL="9144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7pPr>
            <a:lvl8pPr marL="13716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8pPr>
            <a:lvl9pPr marL="18288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9pPr>
          </a:lstStyle>
          <a:p>
            <a:pPr>
              <a:buClrTx/>
              <a:buSzTx/>
              <a:buFontTx/>
              <a:buNone/>
            </a:pPr>
            <a:r>
              <a:rPr lang="en-US" altLang="en-US" sz="5400" dirty="0">
                <a:solidFill>
                  <a:schemeClr val="bg2">
                    <a:lumMod val="10000"/>
                  </a:schemeClr>
                </a:solidFill>
                <a:latin typeface="Arial Rounded MT Bold" panose="020F0704030504030204" pitchFamily="34" charset="0"/>
              </a:rPr>
              <a:t>Hydrapulper System</a:t>
            </a:r>
            <a:endParaRPr lang="en-US" altLang="en-US" dirty="0">
              <a:solidFill>
                <a:schemeClr val="bg2">
                  <a:lumMod val="10000"/>
                </a:schemeClr>
              </a:solidFill>
            </a:endParaRPr>
          </a:p>
        </p:txBody>
      </p:sp>
      <p:sp>
        <p:nvSpPr>
          <p:cNvPr id="16" name="Rectangle 2">
            <a:extLst>
              <a:ext uri="{FF2B5EF4-FFF2-40B4-BE49-F238E27FC236}">
                <a16:creationId xmlns:a16="http://schemas.microsoft.com/office/drawing/2014/main" id="{5D4D9BA1-EEAC-400A-83D4-A98AFABC07CA}"/>
              </a:ext>
            </a:extLst>
          </p:cNvPr>
          <p:cNvSpPr>
            <a:spLocks noGrp="1" noChangeArrowheads="1"/>
          </p:cNvSpPr>
          <p:nvPr>
            <p:ph type="ctrTitle"/>
          </p:nvPr>
        </p:nvSpPr>
        <p:spPr>
          <a:xfrm>
            <a:off x="2286000" y="1881009"/>
            <a:ext cx="5562600" cy="1200329"/>
          </a:xfrm>
          <a:noFill/>
          <a:ln/>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bg1"/>
                </a:solidFill>
                <a:miter lim="800000"/>
                <a:headEnd/>
                <a:tailEnd/>
              </a14:hiddenLine>
            </a:ext>
          </a:extLst>
        </p:spPr>
        <p:txBody>
          <a:bodyPr>
            <a:spAutoFit/>
          </a:bodyPr>
          <a:lstStyle/>
          <a:p>
            <a:r>
              <a:rPr lang="en-US" altLang="en-US" sz="6000" dirty="0">
                <a:solidFill>
                  <a:schemeClr val="accent5">
                    <a:lumMod val="50000"/>
                  </a:schemeClr>
                </a:solidFill>
                <a:latin typeface="Arial Rounded MT Bold" panose="020F0704030504030204" pitchFamily="34" charset="0"/>
              </a:rPr>
              <a:t>“</a:t>
            </a:r>
            <a:r>
              <a:rPr lang="en-US" altLang="en-US" sz="8000" dirty="0">
                <a:solidFill>
                  <a:schemeClr val="accent5">
                    <a:lumMod val="50000"/>
                  </a:schemeClr>
                </a:solidFill>
                <a:latin typeface="Arial Rounded MT Bold" panose="020F0704030504030204" pitchFamily="34" charset="0"/>
              </a:rPr>
              <a:t>AutoRate</a:t>
            </a:r>
            <a:r>
              <a:rPr lang="en-US" altLang="en-US" sz="6000" dirty="0">
                <a:solidFill>
                  <a:schemeClr val="accent5">
                    <a:lumMod val="50000"/>
                  </a:schemeClr>
                </a:solidFill>
                <a:latin typeface="Arial Rounded MT Bold" panose="020F0704030504030204" pitchFamily="34" charset="0"/>
              </a:rPr>
              <a:t>”</a:t>
            </a:r>
            <a:endParaRPr lang="en-US" altLang="en-US" sz="4400" dirty="0">
              <a:solidFill>
                <a:schemeClr val="accent5">
                  <a:lumMod val="50000"/>
                </a:schemeClr>
              </a:solidFill>
            </a:endParaRPr>
          </a:p>
        </p:txBody>
      </p:sp>
      <p:sp>
        <p:nvSpPr>
          <p:cNvPr id="17" name="Rectangle 3">
            <a:extLst>
              <a:ext uri="{FF2B5EF4-FFF2-40B4-BE49-F238E27FC236}">
                <a16:creationId xmlns:a16="http://schemas.microsoft.com/office/drawing/2014/main" id="{1EB038F4-1D28-4A9E-B52A-C048B0007CBA}"/>
              </a:ext>
            </a:extLst>
          </p:cNvPr>
          <p:cNvSpPr>
            <a:spLocks noGrp="1" noChangeArrowheads="1"/>
          </p:cNvSpPr>
          <p:nvPr>
            <p:ph type="subTitle" idx="1"/>
          </p:nvPr>
        </p:nvSpPr>
        <p:spPr>
          <a:xfrm>
            <a:off x="3505200" y="4343400"/>
            <a:ext cx="5427663" cy="940770"/>
          </a:xfrm>
          <a:noFill/>
          <a:ln/>
          <a:extLst>
            <a:ext uri="{909E8E84-426E-40DD-AFC4-6F175D3DCCD1}">
              <a14:hiddenFill xmlns:a14="http://schemas.microsoft.com/office/drawing/2010/main">
                <a:solidFill>
                  <a:srgbClr val="FFCC66"/>
                </a:solidFill>
              </a14:hiddenFill>
            </a:ext>
          </a:extLst>
        </p:spPr>
        <p:txBody>
          <a:bodyPr>
            <a:spAutoFit/>
          </a:bodyPr>
          <a:lstStyle/>
          <a:p>
            <a:endParaRPr lang="en-US" altLang="en-US" dirty="0">
              <a:solidFill>
                <a:schemeClr val="tx2"/>
              </a:solidFill>
              <a:latin typeface="Arial Black" panose="020B0A04020102020204" pitchFamily="34" charset="0"/>
            </a:endParaRPr>
          </a:p>
          <a:p>
            <a:r>
              <a:rPr lang="en-US" altLang="en-US" dirty="0">
                <a:solidFill>
                  <a:schemeClr val="tx1">
                    <a:lumMod val="95000"/>
                    <a:lumOff val="5000"/>
                  </a:schemeClr>
                </a:solidFill>
                <a:latin typeface="Arial Black" panose="020B0A04020102020204" pitchFamily="34" charset="0"/>
              </a:rPr>
              <a:t>For:  </a:t>
            </a:r>
            <a:r>
              <a:rPr lang="en-US" altLang="en-US" sz="2800" b="1" dirty="0">
                <a:solidFill>
                  <a:schemeClr val="tx1">
                    <a:lumMod val="95000"/>
                    <a:lumOff val="5000"/>
                  </a:schemeClr>
                </a:solidFill>
                <a:latin typeface="Comic Sans MS" panose="030F0702030302020204" pitchFamily="66" charset="0"/>
              </a:rPr>
              <a:t>Any Papermill, Anywhere</a:t>
            </a:r>
            <a:endParaRPr lang="en-US" altLang="en-US" dirty="0">
              <a:solidFill>
                <a:schemeClr val="tx1">
                  <a:lumMod val="95000"/>
                  <a:lumOff val="5000"/>
                </a:schemeClr>
              </a:solidFill>
            </a:endParaRPr>
          </a:p>
        </p:txBody>
      </p:sp>
      <p:sp>
        <p:nvSpPr>
          <p:cNvPr id="18" name="Rectangle 8">
            <a:extLst>
              <a:ext uri="{FF2B5EF4-FFF2-40B4-BE49-F238E27FC236}">
                <a16:creationId xmlns:a16="http://schemas.microsoft.com/office/drawing/2014/main" id="{A31190B2-7EDB-4A19-8AB6-28C9614654E6}"/>
              </a:ext>
            </a:extLst>
          </p:cNvPr>
          <p:cNvSpPr>
            <a:spLocks noChangeArrowheads="1"/>
          </p:cNvSpPr>
          <p:nvPr/>
        </p:nvSpPr>
        <p:spPr bwMode="auto">
          <a:xfrm>
            <a:off x="3505200" y="3872553"/>
            <a:ext cx="3498850" cy="369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nSpc>
                <a:spcPct val="100000"/>
              </a:lnSpc>
              <a:spcBef>
                <a:spcPct val="0"/>
              </a:spcBef>
              <a:buClrTx/>
              <a:buSzTx/>
              <a:buFontTx/>
              <a:buNone/>
            </a:pPr>
            <a:r>
              <a:rPr lang="en-US" altLang="en-US" sz="1800" dirty="0">
                <a:solidFill>
                  <a:schemeClr val="bg2">
                    <a:lumMod val="10000"/>
                  </a:schemeClr>
                </a:solidFill>
                <a:latin typeface="Arial Black" panose="020B0A04020102020204" pitchFamily="34" charset="0"/>
              </a:rPr>
              <a:t>By:</a:t>
            </a:r>
            <a:r>
              <a:rPr lang="en-US" altLang="en-US" dirty="0">
                <a:solidFill>
                  <a:schemeClr val="bg2">
                    <a:lumMod val="10000"/>
                  </a:schemeClr>
                </a:solidFill>
                <a:latin typeface="Arial Black" panose="020B0A04020102020204" pitchFamily="34" charset="0"/>
              </a:rPr>
              <a:t> </a:t>
            </a:r>
            <a:r>
              <a:rPr lang="en-US" altLang="en-US" dirty="0">
                <a:solidFill>
                  <a:schemeClr val="tx2"/>
                </a:solidFill>
                <a:latin typeface="Arial Black" panose="020B0A04020102020204" pitchFamily="34" charset="0"/>
              </a:rPr>
              <a:t> </a:t>
            </a:r>
            <a:r>
              <a:rPr lang="en-US" altLang="en-US" dirty="0">
                <a:solidFill>
                  <a:srgbClr val="FF0000"/>
                </a:solidFill>
                <a:latin typeface="Arial Black" panose="020B0A04020102020204" pitchFamily="34" charset="0"/>
              </a:rPr>
              <a:t> </a:t>
            </a:r>
            <a:r>
              <a:rPr lang="en-US" altLang="en-US" sz="1800" dirty="0">
                <a:solidFill>
                  <a:srgbClr val="FF0000"/>
                </a:solidFill>
                <a:latin typeface="Arial Black" panose="020B0A04020102020204" pitchFamily="34" charset="0"/>
              </a:rPr>
              <a:t>P L C</a:t>
            </a:r>
            <a:endParaRPr lang="en-US" altLang="en-US" dirty="0">
              <a:solidFill>
                <a:srgbClr val="FF0000"/>
              </a:solidFill>
              <a:latin typeface="Arial Black" panose="020B0A04020102020204" pitchFamily="34" charset="0"/>
            </a:endParaRPr>
          </a:p>
        </p:txBody>
      </p:sp>
      <p:sp>
        <p:nvSpPr>
          <p:cNvPr id="7" name="AutoShape 25">
            <a:hlinkClick r:id="" action="ppaction://hlinkshowjump?jump=nextslide" highlightClick="1"/>
            <a:extLst>
              <a:ext uri="{FF2B5EF4-FFF2-40B4-BE49-F238E27FC236}">
                <a16:creationId xmlns:a16="http://schemas.microsoft.com/office/drawing/2014/main" id="{31659297-BFA0-4E63-A8B3-537DDB31BC97}"/>
              </a:ext>
            </a:extLst>
          </p:cNvPr>
          <p:cNvSpPr>
            <a:spLocks noChangeArrowheads="1"/>
          </p:cNvSpPr>
          <p:nvPr/>
        </p:nvSpPr>
        <p:spPr bwMode="auto">
          <a:xfrm>
            <a:off x="11409947" y="626845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 name="Rectangle 3">
            <a:extLst>
              <a:ext uri="{FF2B5EF4-FFF2-40B4-BE49-F238E27FC236}">
                <a16:creationId xmlns:a16="http://schemas.microsoft.com/office/drawing/2014/main" id="{6AAD9819-4626-4C4D-8B7C-AB69691D55BD}"/>
              </a:ext>
            </a:extLst>
          </p:cNvPr>
          <p:cNvSpPr txBox="1">
            <a:spLocks noChangeArrowheads="1"/>
          </p:cNvSpPr>
          <p:nvPr/>
        </p:nvSpPr>
        <p:spPr>
          <a:xfrm>
            <a:off x="733927" y="5503947"/>
            <a:ext cx="9769642" cy="885371"/>
          </a:xfrm>
          <a:prstGeom prst="rect">
            <a:avLst/>
          </a:prstGeom>
          <a:noFill/>
          <a:ln/>
          <a:extLst>
            <a:ext uri="{909E8E84-426E-40DD-AFC4-6F175D3DCCD1}">
              <a14:hiddenFill xmlns:a14="http://schemas.microsoft.com/office/drawing/2010/main">
                <a:solidFill>
                  <a:srgbClr val="FFCC66"/>
                </a:solidFill>
              </a14:hiddenFill>
            </a:ext>
          </a:extLst>
        </p:spPr>
        <p:txBody>
          <a:bodyPr vert="horz" wrap="square" lIns="91440" tIns="45720" rIns="91440" bIns="45720" rtlCol="0">
            <a:sp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altLang="en-US" dirty="0">
              <a:solidFill>
                <a:schemeClr val="tx2"/>
              </a:solidFill>
              <a:latin typeface="Arial Black" panose="020B0A04020102020204" pitchFamily="34" charset="0"/>
            </a:endParaRPr>
          </a:p>
          <a:p>
            <a:r>
              <a:rPr lang="en-US" altLang="en-US" u="sng" dirty="0">
                <a:solidFill>
                  <a:schemeClr val="tx1">
                    <a:lumMod val="95000"/>
                    <a:lumOff val="5000"/>
                  </a:schemeClr>
                </a:solidFill>
                <a:latin typeface="Arial Black" panose="020B0A04020102020204" pitchFamily="34" charset="0"/>
              </a:rPr>
              <a:t>For more info, please E-mail;</a:t>
            </a:r>
            <a:r>
              <a:rPr lang="en-US" altLang="en-US" dirty="0">
                <a:solidFill>
                  <a:schemeClr val="tx1">
                    <a:lumMod val="95000"/>
                    <a:lumOff val="5000"/>
                  </a:schemeClr>
                </a:solidFill>
                <a:latin typeface="Arial Black" panose="020B0A04020102020204" pitchFamily="34" charset="0"/>
              </a:rPr>
              <a:t>  plc@pneu-logicco.com</a:t>
            </a:r>
            <a:endParaRPr lang="en-US" altLang="en-US" dirty="0">
              <a:solidFill>
                <a:schemeClr val="tx1">
                  <a:lumMod val="95000"/>
                  <a:lumOff val="5000"/>
                </a:schemeClr>
              </a:solidFill>
            </a:endParaRPr>
          </a:p>
        </p:txBody>
      </p:sp>
    </p:spTree>
    <p:extLst>
      <p:ext uri="{BB962C8B-B14F-4D97-AF65-F5344CB8AC3E}">
        <p14:creationId xmlns:p14="http://schemas.microsoft.com/office/powerpoint/2010/main" val="1839540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200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0-#ppt_h/2"/>
                                          </p:val>
                                        </p:tav>
                                        <p:tav tm="100000">
                                          <p:val>
                                            <p:strVal val="#ppt_y"/>
                                          </p:val>
                                        </p:tav>
                                      </p:tavLst>
                                    </p:anim>
                                  </p:childTnLst>
                                </p:cTn>
                              </p:par>
                            </p:childTnLst>
                          </p:cTn>
                        </p:par>
                        <p:par>
                          <p:cTn id="9" fill="hold">
                            <p:stCondLst>
                              <p:cond delay="2500"/>
                            </p:stCondLst>
                            <p:childTnLst>
                              <p:par>
                                <p:cTn id="10" presetID="2" presetClass="entr" presetSubtype="2" fill="hold" grpId="0" nodeType="afterEffect">
                                  <p:stCondLst>
                                    <p:cond delay="100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1+#ppt_w/2"/>
                                          </p:val>
                                        </p:tav>
                                        <p:tav tm="100000">
                                          <p:val>
                                            <p:strVal val="#ppt_x"/>
                                          </p:val>
                                        </p:tav>
                                      </p:tavLst>
                                    </p:anim>
                                    <p:anim calcmode="lin" valueType="num">
                                      <p:cBhvr additive="base">
                                        <p:cTn id="13" dur="500" fill="hold"/>
                                        <p:tgtEl>
                                          <p:spTgt spid="16"/>
                                        </p:tgtEl>
                                        <p:attrNameLst>
                                          <p:attrName>ppt_y</p:attrName>
                                        </p:attrNameLst>
                                      </p:cBhvr>
                                      <p:tavLst>
                                        <p:tav tm="0">
                                          <p:val>
                                            <p:strVal val="#ppt_y"/>
                                          </p:val>
                                        </p:tav>
                                        <p:tav tm="100000">
                                          <p:val>
                                            <p:strVal val="#ppt_y"/>
                                          </p:val>
                                        </p:tav>
                                      </p:tavLst>
                                    </p:anim>
                                  </p:childTnLst>
                                </p:cTn>
                              </p:par>
                            </p:childTnLst>
                          </p:cTn>
                        </p:par>
                        <p:par>
                          <p:cTn id="14" fill="hold">
                            <p:stCondLst>
                              <p:cond delay="4000"/>
                            </p:stCondLst>
                            <p:childTnLst>
                              <p:par>
                                <p:cTn id="15" presetID="2" presetClass="entr" presetSubtype="8" fill="hold" grpId="0" nodeType="afterEffect">
                                  <p:stCondLst>
                                    <p:cond delay="0"/>
                                  </p:stCondLst>
                                  <p:childTnLst>
                                    <p:set>
                                      <p:cBhvr>
                                        <p:cTn id="16" dur="1" fill="hold">
                                          <p:stCondLst>
                                            <p:cond delay="0"/>
                                          </p:stCondLst>
                                        </p:cTn>
                                        <p:tgtEl>
                                          <p:spTgt spid="17">
                                            <p:txEl>
                                              <p:pRg st="1" end="1"/>
                                            </p:txEl>
                                          </p:spTgt>
                                        </p:tgtEl>
                                        <p:attrNameLst>
                                          <p:attrName>style.visibility</p:attrName>
                                        </p:attrNameLst>
                                      </p:cBhvr>
                                      <p:to>
                                        <p:strVal val="visible"/>
                                      </p:to>
                                    </p:set>
                                    <p:anim calcmode="lin" valueType="num">
                                      <p:cBhvr additive="base">
                                        <p:cTn id="17" dur="500" fill="hold"/>
                                        <p:tgtEl>
                                          <p:spTgt spid="17">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7">
                                            <p:txEl>
                                              <p:pRg st="1" end="1"/>
                                            </p:txEl>
                                          </p:spTgt>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15" presetClass="entr" presetSubtype="0" fill="hold" grpId="0" nodeType="afterEffect">
                                  <p:stCondLst>
                                    <p:cond delay="1000"/>
                                  </p:stCondLst>
                                  <p:childTnLst>
                                    <p:set>
                                      <p:cBhvr>
                                        <p:cTn id="21" dur="1" fill="hold">
                                          <p:stCondLst>
                                            <p:cond delay="0"/>
                                          </p:stCondLst>
                                        </p:cTn>
                                        <p:tgtEl>
                                          <p:spTgt spid="18"/>
                                        </p:tgtEl>
                                        <p:attrNameLst>
                                          <p:attrName>style.visibility</p:attrName>
                                        </p:attrNameLst>
                                      </p:cBhvr>
                                      <p:to>
                                        <p:strVal val="visible"/>
                                      </p:to>
                                    </p:set>
                                    <p:anim calcmode="lin" valueType="num">
                                      <p:cBhvr>
                                        <p:cTn id="22" dur="1000" fill="hold"/>
                                        <p:tgtEl>
                                          <p:spTgt spid="18"/>
                                        </p:tgtEl>
                                        <p:attrNameLst>
                                          <p:attrName>ppt_w</p:attrName>
                                        </p:attrNameLst>
                                      </p:cBhvr>
                                      <p:tavLst>
                                        <p:tav tm="0">
                                          <p:val>
                                            <p:fltVal val="0"/>
                                          </p:val>
                                        </p:tav>
                                        <p:tav tm="100000">
                                          <p:val>
                                            <p:strVal val="#ppt_w"/>
                                          </p:val>
                                        </p:tav>
                                      </p:tavLst>
                                    </p:anim>
                                    <p:anim calcmode="lin" valueType="num">
                                      <p:cBhvr>
                                        <p:cTn id="23" dur="1000" fill="hold"/>
                                        <p:tgtEl>
                                          <p:spTgt spid="18"/>
                                        </p:tgtEl>
                                        <p:attrNameLst>
                                          <p:attrName>ppt_h</p:attrName>
                                        </p:attrNameLst>
                                      </p:cBhvr>
                                      <p:tavLst>
                                        <p:tav tm="0">
                                          <p:val>
                                            <p:fltVal val="0"/>
                                          </p:val>
                                        </p:tav>
                                        <p:tav tm="100000">
                                          <p:val>
                                            <p:strVal val="#ppt_h"/>
                                          </p:val>
                                        </p:tav>
                                      </p:tavLst>
                                    </p:anim>
                                    <p:anim calcmode="lin" valueType="num">
                                      <p:cBhvr>
                                        <p:cTn id="24"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25" dur="1000" fill="hold"/>
                                        <p:tgtEl>
                                          <p:spTgt spid="18"/>
                                        </p:tgtEl>
                                        <p:attrNameLst>
                                          <p:attrName>ppt_y</p:attrName>
                                        </p:attrNameLst>
                                      </p:cBhvr>
                                      <p:tavLst>
                                        <p:tav tm="0" fmla="#ppt_y+(sin(-2*pi*(1-$))*-#ppt_x+cos(-2*pi*(1-$))*(1-#ppt_y))*(1-$)">
                                          <p:val>
                                            <p:fltVal val="0"/>
                                          </p:val>
                                        </p:tav>
                                        <p:tav tm="100000">
                                          <p:val>
                                            <p:fltVal val="1"/>
                                          </p:val>
                                        </p:tav>
                                      </p:tavLst>
                                    </p:anim>
                                  </p:childTnLst>
                                </p:cTn>
                              </p:par>
                            </p:childTnLst>
                          </p:cTn>
                        </p:par>
                        <p:par>
                          <p:cTn id="26" fill="hold">
                            <p:stCondLst>
                              <p:cond delay="6500"/>
                            </p:stCondLst>
                            <p:childTnLst>
                              <p:par>
                                <p:cTn id="27" presetID="2" presetClass="entr" presetSubtype="8" fill="hold" grpId="0" nodeType="afterEffect">
                                  <p:stCondLst>
                                    <p:cond delay="0"/>
                                  </p:stCondLst>
                                  <p:childTnLst>
                                    <p:set>
                                      <p:cBhvr>
                                        <p:cTn id="28" dur="1" fill="hold">
                                          <p:stCondLst>
                                            <p:cond delay="0"/>
                                          </p:stCondLst>
                                        </p:cTn>
                                        <p:tgtEl>
                                          <p:spTgt spid="8">
                                            <p:txEl>
                                              <p:pRg st="1" end="1"/>
                                            </p:txEl>
                                          </p:spTgt>
                                        </p:tgtEl>
                                        <p:attrNameLst>
                                          <p:attrName>style.visibility</p:attrName>
                                        </p:attrNameLst>
                                      </p:cBhvr>
                                      <p:to>
                                        <p:strVal val="visible"/>
                                      </p:to>
                                    </p:set>
                                    <p:anim calcmode="lin" valueType="num">
                                      <p:cBhvr additive="base">
                                        <p:cTn id="29" dur="500" fill="hold"/>
                                        <p:tgtEl>
                                          <p:spTgt spid="8">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utoUpdateAnimBg="0"/>
      <p:bldP spid="16" grpId="0" animBg="1" autoUpdateAnimBg="0"/>
      <p:bldP spid="17" grpId="0" build="p" autoUpdateAnimBg="0" advAuto="0"/>
      <p:bldP spid="18" grpId="0" autoUpdateAnimBg="0"/>
      <p:bldP spid="8"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9E501CA-E570-498C-8B58-FD2C9B8EE7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E90327C3-D7AB-4459-9F0E-FE72C3A44712}"/>
              </a:ext>
            </a:extLst>
          </p:cNvPr>
          <p:cNvSpPr>
            <a:spLocks noGrp="1" noChangeArrowheads="1"/>
          </p:cNvSpPr>
          <p:nvPr>
            <p:ph type="ctrTitle"/>
          </p:nvPr>
        </p:nvSpPr>
        <p:spPr>
          <a:xfrm>
            <a:off x="579888" y="2518582"/>
            <a:ext cx="6400800" cy="609600"/>
          </a:xfrm>
          <a:noFill/>
          <a:ln/>
        </p:spPr>
        <p:txBody>
          <a:bodyPr>
            <a:normAutofit fontScale="90000"/>
          </a:bodyPr>
          <a:lstStyle/>
          <a:p>
            <a:r>
              <a:rPr lang="en-US" altLang="en-US" sz="4400" dirty="0">
                <a:latin typeface="Arial Rounded MT Bold" panose="020F0704030504030204" pitchFamily="34" charset="0"/>
              </a:rPr>
              <a:t>Quite simply stated:</a:t>
            </a:r>
            <a:endParaRPr lang="en-US" altLang="en-US" dirty="0"/>
          </a:p>
        </p:txBody>
      </p:sp>
      <p:sp>
        <p:nvSpPr>
          <p:cNvPr id="5" name="Rectangle 3">
            <a:extLst>
              <a:ext uri="{FF2B5EF4-FFF2-40B4-BE49-F238E27FC236}">
                <a16:creationId xmlns:a16="http://schemas.microsoft.com/office/drawing/2014/main" id="{6DCAD784-8CB4-4E64-8E11-663BF3B05FD8}"/>
              </a:ext>
            </a:extLst>
          </p:cNvPr>
          <p:cNvSpPr>
            <a:spLocks noGrp="1" noChangeArrowheads="1"/>
          </p:cNvSpPr>
          <p:nvPr>
            <p:ph type="subTitle" idx="1"/>
          </p:nvPr>
        </p:nvSpPr>
        <p:spPr>
          <a:xfrm>
            <a:off x="478785" y="1393208"/>
            <a:ext cx="10876151" cy="1295400"/>
          </a:xfrm>
          <a:noFill/>
          <a:ln/>
        </p:spPr>
        <p:txBody>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Since the aforementioned strategy is of a unique ‘hybrid’ design, some system protection has been incorporated into it.</a:t>
            </a:r>
            <a:endParaRPr lang="en-US" altLang="en-US" dirty="0">
              <a:solidFill>
                <a:schemeClr val="bg2">
                  <a:lumMod val="10000"/>
                </a:schemeClr>
              </a:solidFill>
            </a:endParaRPr>
          </a:p>
        </p:txBody>
      </p:sp>
      <p:sp>
        <p:nvSpPr>
          <p:cNvPr id="6" name="Rectangle 4">
            <a:extLst>
              <a:ext uri="{FF2B5EF4-FFF2-40B4-BE49-F238E27FC236}">
                <a16:creationId xmlns:a16="http://schemas.microsoft.com/office/drawing/2014/main" id="{9320D849-DE6E-413D-9916-559E426557E0}"/>
              </a:ext>
            </a:extLst>
          </p:cNvPr>
          <p:cNvSpPr>
            <a:spLocks noChangeArrowheads="1"/>
          </p:cNvSpPr>
          <p:nvPr/>
        </p:nvSpPr>
        <p:spPr bwMode="auto">
          <a:xfrm>
            <a:off x="1336343" y="3140692"/>
            <a:ext cx="9519313"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a:defRPr kumimoji="1" sz="2400">
                <a:solidFill>
                  <a:schemeClr val="tx1"/>
                </a:solidFill>
                <a:latin typeface="Arial" panose="020B0604020202020204" pitchFamily="34" charset="0"/>
              </a:defRPr>
            </a:lvl1pPr>
            <a:lvl2pPr algn="ctr">
              <a:buFont typeface="Monotype Sorts" pitchFamily="2" charset="2"/>
              <a:defRPr kumimoji="1" sz="2400">
                <a:solidFill>
                  <a:schemeClr val="tx1"/>
                </a:solidFill>
                <a:latin typeface="Arial" panose="020B0604020202020204" pitchFamily="34" charset="0"/>
              </a:defRPr>
            </a:lvl2pPr>
            <a:lvl3pPr algn="ctr">
              <a:defRPr kumimoji="1" sz="2000">
                <a:solidFill>
                  <a:schemeClr val="tx1"/>
                </a:solidFill>
                <a:latin typeface="Arial" panose="020B0604020202020204" pitchFamily="34" charset="0"/>
              </a:defRPr>
            </a:lvl3pPr>
            <a:lvl4pPr algn="ctr">
              <a:defRPr kumimoji="1" sz="2000">
                <a:solidFill>
                  <a:schemeClr val="tx1"/>
                </a:solidFill>
                <a:latin typeface="Arial" panose="020B0604020202020204" pitchFamily="34" charset="0"/>
              </a:defRPr>
            </a:lvl4pPr>
            <a:lvl5pPr algn="ctr">
              <a:defRPr kumimoji="1">
                <a:solidFill>
                  <a:schemeClr val="tx1"/>
                </a:solidFill>
                <a:latin typeface="Arial" panose="020B0604020202020204" pitchFamily="34" charset="0"/>
              </a:defRPr>
            </a:lvl5pPr>
            <a:lvl6pPr algn="ct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6pPr>
            <a:lvl7pPr algn="ct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7pPr>
            <a:lvl8pPr algn="ct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8pPr>
            <a:lvl9pPr algn="ctr" eaLnBrk="0" fontAlgn="base" hangingPunct="0">
              <a:spcBef>
                <a:spcPct val="20000"/>
              </a:spcBef>
              <a:spcAft>
                <a:spcPct val="0"/>
              </a:spcAft>
              <a:buClr>
                <a:schemeClr val="hlink"/>
              </a:buClr>
              <a:buSzPct val="70000"/>
              <a:buFont typeface="Wingdings" panose="05000000000000000000" pitchFamily="2" charset="2"/>
              <a:defRPr kumimoji="1">
                <a:solidFill>
                  <a:schemeClr val="tx1"/>
                </a:solidFill>
                <a:latin typeface="Arial" panose="020B0604020202020204" pitchFamily="34" charset="0"/>
              </a:defRPr>
            </a:lvl9p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  </a:t>
            </a:r>
            <a:r>
              <a:rPr lang="en-US" altLang="en-US" sz="3600" dirty="0">
                <a:solidFill>
                  <a:schemeClr val="bg2">
                    <a:lumMod val="10000"/>
                  </a:schemeClr>
                </a:solidFill>
                <a:latin typeface="Arial Rounded MT Bold" panose="020F0704030504030204" pitchFamily="34" charset="0"/>
              </a:rPr>
              <a:t>If by utilizing all the previously mentioned logic and methods, the process cannot be improved upon with what is available, then instantly ‘</a:t>
            </a:r>
            <a:r>
              <a:rPr lang="en-US" altLang="en-US" sz="3600" dirty="0">
                <a:solidFill>
                  <a:schemeClr val="accent5">
                    <a:lumMod val="50000"/>
                  </a:schemeClr>
                </a:solidFill>
                <a:latin typeface="Arial Rounded MT Bold" panose="020F0704030504030204" pitchFamily="34" charset="0"/>
              </a:rPr>
              <a:t>AutoRate</a:t>
            </a:r>
            <a:r>
              <a:rPr lang="en-US" altLang="en-US" sz="3600" dirty="0">
                <a:solidFill>
                  <a:schemeClr val="bg2">
                    <a:lumMod val="10000"/>
                  </a:schemeClr>
                </a:solidFill>
                <a:latin typeface="Arial Rounded MT Bold" panose="020F0704030504030204" pitchFamily="34" charset="0"/>
              </a:rPr>
              <a:t>’ will cancel itself and be passive to the present conventional controller in use.</a:t>
            </a:r>
            <a:endParaRPr lang="en-US" altLang="en-US" dirty="0">
              <a:solidFill>
                <a:schemeClr val="bg2">
                  <a:lumMod val="10000"/>
                </a:schemeClr>
              </a:solidFill>
            </a:endParaRPr>
          </a:p>
        </p:txBody>
      </p:sp>
      <p:sp>
        <p:nvSpPr>
          <p:cNvPr id="7" name="Rectangle 5">
            <a:extLst>
              <a:ext uri="{FF2B5EF4-FFF2-40B4-BE49-F238E27FC236}">
                <a16:creationId xmlns:a16="http://schemas.microsoft.com/office/drawing/2014/main" id="{3545052E-39BF-4D4C-9E6B-1350CDC94CFF}"/>
              </a:ext>
            </a:extLst>
          </p:cNvPr>
          <p:cNvSpPr>
            <a:spLocks noChangeArrowheads="1"/>
          </p:cNvSpPr>
          <p:nvPr/>
        </p:nvSpPr>
        <p:spPr bwMode="auto">
          <a:xfrm>
            <a:off x="1202117" y="704803"/>
            <a:ext cx="534880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lstStyle>
            <a:lvl1pPr>
              <a:spcBef>
                <a:spcPct val="0"/>
              </a:spcBef>
              <a:defRPr kumimoji="1" sz="4000">
                <a:solidFill>
                  <a:schemeClr val="tx2"/>
                </a:solidFill>
                <a:latin typeface="Arial Narrow" panose="020B0606020202030204" pitchFamily="34" charset="0"/>
              </a:defRPr>
            </a:lvl1pPr>
            <a:lvl2pPr>
              <a:spcBef>
                <a:spcPct val="0"/>
              </a:spcBef>
              <a:defRPr kumimoji="1" sz="4000">
                <a:solidFill>
                  <a:schemeClr val="tx2"/>
                </a:solidFill>
                <a:latin typeface="Arial Narrow" panose="020B0606020202030204" pitchFamily="34" charset="0"/>
              </a:defRPr>
            </a:lvl2pPr>
            <a:lvl3pPr>
              <a:spcBef>
                <a:spcPct val="0"/>
              </a:spcBef>
              <a:defRPr kumimoji="1" sz="4000">
                <a:solidFill>
                  <a:schemeClr val="tx2"/>
                </a:solidFill>
                <a:latin typeface="Arial Narrow" panose="020B0606020202030204" pitchFamily="34" charset="0"/>
              </a:defRPr>
            </a:lvl3pPr>
            <a:lvl4pPr>
              <a:spcBef>
                <a:spcPct val="0"/>
              </a:spcBef>
              <a:defRPr kumimoji="1" sz="4000">
                <a:solidFill>
                  <a:schemeClr val="tx2"/>
                </a:solidFill>
                <a:latin typeface="Arial Narrow" panose="020B0606020202030204" pitchFamily="34" charset="0"/>
              </a:defRPr>
            </a:lvl4pPr>
            <a:lvl5pPr>
              <a:spcBef>
                <a:spcPct val="0"/>
              </a:spcBef>
              <a:defRPr kumimoji="1" sz="4000">
                <a:solidFill>
                  <a:schemeClr val="tx2"/>
                </a:solidFill>
                <a:latin typeface="Arial Narrow" panose="020B0606020202030204" pitchFamily="34" charset="0"/>
              </a:defRPr>
            </a:lvl5pPr>
            <a:lvl6pPr marL="4572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6pPr>
            <a:lvl7pPr marL="9144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7pPr>
            <a:lvl8pPr marL="13716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8pPr>
            <a:lvl9pPr marL="1828800" eaLnBrk="0" fontAlgn="base" hangingPunct="0">
              <a:lnSpc>
                <a:spcPct val="85000"/>
              </a:lnSpc>
              <a:spcBef>
                <a:spcPct val="0"/>
              </a:spcBef>
              <a:spcAft>
                <a:spcPct val="0"/>
              </a:spcAft>
              <a:defRPr kumimoji="1" sz="4000">
                <a:solidFill>
                  <a:schemeClr val="tx2"/>
                </a:solidFill>
                <a:latin typeface="Arial Narrow" panose="020B0606020202030204" pitchFamily="34" charset="0"/>
              </a:defRPr>
            </a:lvl9pPr>
          </a:lstStyle>
          <a:p>
            <a:pPr>
              <a:buClrTx/>
              <a:buSzTx/>
              <a:buFontTx/>
              <a:buNone/>
            </a:pPr>
            <a:r>
              <a:rPr lang="en-US" altLang="en-US" sz="4400" dirty="0">
                <a:solidFill>
                  <a:schemeClr val="tx1"/>
                </a:solidFill>
                <a:latin typeface="Arial Rounded MT Bold" panose="020F0704030504030204" pitchFamily="34" charset="0"/>
              </a:rPr>
              <a:t>An Overview:</a:t>
            </a:r>
            <a:endParaRPr lang="en-US" altLang="en-US" dirty="0">
              <a:solidFill>
                <a:schemeClr val="tx1"/>
              </a:solidFill>
            </a:endParaRPr>
          </a:p>
        </p:txBody>
      </p:sp>
      <p:sp>
        <p:nvSpPr>
          <p:cNvPr id="8" name="AutoShape 25">
            <a:hlinkClick r:id="" action="ppaction://hlinkshowjump?jump=nextslide" highlightClick="1"/>
            <a:extLst>
              <a:ext uri="{FF2B5EF4-FFF2-40B4-BE49-F238E27FC236}">
                <a16:creationId xmlns:a16="http://schemas.microsoft.com/office/drawing/2014/main" id="{2DD28BFA-4D1E-4000-8565-7A30F6BE1FE0}"/>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78A0666D-23D1-418D-812D-A97CFC628ACD}"/>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262941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1500"/>
                            </p:stCondLst>
                            <p:childTnLst>
                              <p:par>
                                <p:cTn id="10" presetID="2" presetClass="entr" presetSubtype="2" fill="hold" grpId="0" nodeType="afterEffect">
                                  <p:stCondLst>
                                    <p:cond delay="100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par>
                          <p:cTn id="14" fill="hold">
                            <p:stCondLst>
                              <p:cond delay="3000"/>
                            </p:stCondLst>
                            <p:childTnLst>
                              <p:par>
                                <p:cTn id="15" presetID="2" presetClass="entr" presetSubtype="8" fill="hold" grpId="0" nodeType="afterEffect">
                                  <p:stCondLst>
                                    <p:cond delay="500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0-#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8500"/>
                            </p:stCondLst>
                            <p:childTnLst>
                              <p:par>
                                <p:cTn id="20" presetID="2" presetClass="entr" presetSubtype="2" fill="hold" grpId="0" nodeType="afterEffect">
                                  <p:stCondLst>
                                    <p:cond delay="100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1+#ppt_w/2"/>
                                          </p:val>
                                        </p:tav>
                                        <p:tav tm="100000">
                                          <p:val>
                                            <p:strVal val="#ppt_x"/>
                                          </p:val>
                                        </p:tav>
                                      </p:tavLst>
                                    </p:anim>
                                    <p:anim calcmode="lin" valueType="num">
                                      <p:cBhvr additive="base">
                                        <p:cTn id="23"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P spid="6" grpId="0" autoUpdateAnimBg="0"/>
      <p:bldP spid="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AB99AC1-5C8F-4A10-9837-B8A7D8FC50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9EE3D2E1-CD8D-4735-B6F9-229FE9704D1D}"/>
              </a:ext>
            </a:extLst>
          </p:cNvPr>
          <p:cNvSpPr>
            <a:spLocks noGrp="1" noChangeArrowheads="1"/>
          </p:cNvSpPr>
          <p:nvPr>
            <p:ph type="ctrTitle"/>
          </p:nvPr>
        </p:nvSpPr>
        <p:spPr>
          <a:xfrm>
            <a:off x="1077036" y="454205"/>
            <a:ext cx="8477250" cy="762000"/>
          </a:xfrm>
          <a:noFill/>
          <a:ln/>
        </p:spPr>
        <p:txBody>
          <a:bodyPr/>
          <a:lstStyle/>
          <a:p>
            <a:r>
              <a:rPr lang="en-US" altLang="en-US" sz="4400" dirty="0">
                <a:latin typeface="Arial Rounded MT Bold" panose="020F0704030504030204" pitchFamily="34" charset="0"/>
              </a:rPr>
              <a:t>‘Consistently’ </a:t>
            </a:r>
            <a:r>
              <a:rPr lang="en-US" altLang="en-US" sz="2400" dirty="0">
                <a:latin typeface="Arial Rounded MT Bold" panose="020F0704030504030204" pitchFamily="34" charset="0"/>
              </a:rPr>
              <a:t>instead of</a:t>
            </a:r>
            <a:r>
              <a:rPr lang="en-US" altLang="en-US" sz="3200" dirty="0">
                <a:latin typeface="Arial Rounded MT Bold" panose="020F0704030504030204" pitchFamily="34" charset="0"/>
              </a:rPr>
              <a:t> Consistency:</a:t>
            </a:r>
            <a:endParaRPr lang="en-US" altLang="en-US" dirty="0"/>
          </a:p>
        </p:txBody>
      </p:sp>
      <p:sp>
        <p:nvSpPr>
          <p:cNvPr id="5" name="Rectangle 3">
            <a:extLst>
              <a:ext uri="{FF2B5EF4-FFF2-40B4-BE49-F238E27FC236}">
                <a16:creationId xmlns:a16="http://schemas.microsoft.com/office/drawing/2014/main" id="{70F67B87-0CAA-4CC5-A93E-27FEF7600D71}"/>
              </a:ext>
            </a:extLst>
          </p:cNvPr>
          <p:cNvSpPr>
            <a:spLocks noGrp="1" noChangeArrowheads="1"/>
          </p:cNvSpPr>
          <p:nvPr>
            <p:ph type="subTitle" idx="1"/>
          </p:nvPr>
        </p:nvSpPr>
        <p:spPr>
          <a:xfrm>
            <a:off x="1576316" y="1484194"/>
            <a:ext cx="8305800" cy="5257800"/>
          </a:xfrm>
          <a:noFill/>
          <a:ln/>
        </p:spPr>
        <p:txBody>
          <a:bodyPr>
            <a:normAutofit lnSpcReduction="10000"/>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We feel, the pulper consistency is ‘the’ most important variable that if held to a ‘consistently’ same value (plus or minus a constant), then the remainder of the cleaning/ delivery system will remain extremely stable. Once the optimum point has been found, then less overall further dilution will be required above the required level makeups. With all existing available instrumentation, only those that are ‘viable’ are used in overall system evaluation. </a:t>
            </a:r>
          </a:p>
          <a:p>
            <a:pPr algn="just"/>
            <a:r>
              <a:rPr lang="en-US" altLang="en-US" sz="2800" dirty="0">
                <a:solidFill>
                  <a:schemeClr val="bg2">
                    <a:lumMod val="10000"/>
                  </a:schemeClr>
                </a:solidFill>
                <a:latin typeface="Arial Rounded MT Bold" panose="020F0704030504030204" pitchFamily="34" charset="0"/>
              </a:rPr>
              <a:t>	The paper machine’s final  stock consistency controller’s valve position will give superior validity to this method of control.</a:t>
            </a:r>
            <a:endParaRPr lang="en-US" altLang="en-US" dirty="0">
              <a:solidFill>
                <a:schemeClr val="bg2">
                  <a:lumMod val="10000"/>
                </a:schemeClr>
              </a:solidFill>
            </a:endParaRPr>
          </a:p>
        </p:txBody>
      </p:sp>
      <p:sp>
        <p:nvSpPr>
          <p:cNvPr id="6" name="AutoShape 25">
            <a:hlinkClick r:id="" action="ppaction://hlinkshowjump?jump=nextslide" highlightClick="1"/>
            <a:extLst>
              <a:ext uri="{FF2B5EF4-FFF2-40B4-BE49-F238E27FC236}">
                <a16:creationId xmlns:a16="http://schemas.microsoft.com/office/drawing/2014/main" id="{74B5FD32-3B4E-4389-B519-AE04EF807596}"/>
              </a:ext>
            </a:extLst>
          </p:cNvPr>
          <p:cNvSpPr>
            <a:spLocks noChangeArrowheads="1"/>
          </p:cNvSpPr>
          <p:nvPr/>
        </p:nvSpPr>
        <p:spPr bwMode="auto">
          <a:xfrm>
            <a:off x="11421979" y="6244390"/>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 name="AutoShape 27">
            <a:hlinkClick r:id="" action="ppaction://hlinkshowjump?jump=previousslide" highlightClick="1"/>
            <a:extLst>
              <a:ext uri="{FF2B5EF4-FFF2-40B4-BE49-F238E27FC236}">
                <a16:creationId xmlns:a16="http://schemas.microsoft.com/office/drawing/2014/main" id="{4D79D0B3-92EC-4A47-80E1-404726DFAA78}"/>
              </a:ext>
            </a:extLst>
          </p:cNvPr>
          <p:cNvSpPr>
            <a:spLocks noChangeArrowheads="1"/>
          </p:cNvSpPr>
          <p:nvPr/>
        </p:nvSpPr>
        <p:spPr bwMode="auto">
          <a:xfrm>
            <a:off x="10812379" y="6244390"/>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9364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par>
                          <p:cTn id="12" fill="hold">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dissolve">
                                      <p:cBhvr>
                                        <p:cTn id="1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A029E0D-7482-477B-85E3-AA197A0ED7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11" name="Rectangle 2">
            <a:extLst>
              <a:ext uri="{FF2B5EF4-FFF2-40B4-BE49-F238E27FC236}">
                <a16:creationId xmlns:a16="http://schemas.microsoft.com/office/drawing/2014/main" id="{94E6429A-A389-4DB3-96C4-DC3DDED83E64}"/>
              </a:ext>
            </a:extLst>
          </p:cNvPr>
          <p:cNvSpPr>
            <a:spLocks noGrp="1" noChangeArrowheads="1"/>
          </p:cNvSpPr>
          <p:nvPr>
            <p:ph type="ctrTitle"/>
          </p:nvPr>
        </p:nvSpPr>
        <p:spPr>
          <a:xfrm>
            <a:off x="1050877" y="363580"/>
            <a:ext cx="5404513" cy="609600"/>
          </a:xfrm>
          <a:noFill/>
          <a:ln/>
        </p:spPr>
        <p:txBody>
          <a:bodyPr>
            <a:normAutofit fontScale="90000"/>
          </a:bodyPr>
          <a:lstStyle/>
          <a:p>
            <a:r>
              <a:rPr lang="en-US" altLang="en-US" sz="4400" dirty="0">
                <a:latin typeface="Arial Rounded MT Bold" panose="020F0704030504030204" pitchFamily="34" charset="0"/>
              </a:rPr>
              <a:t>In Summation:</a:t>
            </a:r>
            <a:endParaRPr lang="en-US" altLang="en-US" dirty="0"/>
          </a:p>
        </p:txBody>
      </p:sp>
      <p:sp>
        <p:nvSpPr>
          <p:cNvPr id="13" name="Rectangle 3">
            <a:extLst>
              <a:ext uri="{FF2B5EF4-FFF2-40B4-BE49-F238E27FC236}">
                <a16:creationId xmlns:a16="http://schemas.microsoft.com/office/drawing/2014/main" id="{0BDD07D3-483B-4F4A-A5B8-7A8DBA8CCD36}"/>
              </a:ext>
            </a:extLst>
          </p:cNvPr>
          <p:cNvSpPr>
            <a:spLocks noGrp="1" noChangeArrowheads="1"/>
          </p:cNvSpPr>
          <p:nvPr>
            <p:ph type="subTitle" idx="1"/>
          </p:nvPr>
        </p:nvSpPr>
        <p:spPr>
          <a:xfrm>
            <a:off x="1981200" y="1265081"/>
            <a:ext cx="8229600" cy="5562600"/>
          </a:xfrm>
          <a:noFill/>
          <a:ln/>
        </p:spPr>
        <p:txBody>
          <a:bodyPr>
            <a:normAutofit lnSpcReduction="10000"/>
          </a:bodyPr>
          <a:lstStyle/>
          <a:p>
            <a:pPr algn="just"/>
            <a:r>
              <a:rPr lang="en-US" altLang="en-US" sz="2600" dirty="0">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With all the possible sources of error that have to be addressed at all times in a conventional cleaning system, it’s hard to be consistent not knowing what is right and when. If a more efficient method that allows better control is available, then why not utilize it?</a:t>
            </a:r>
          </a:p>
          <a:p>
            <a:pPr algn="just"/>
            <a:r>
              <a:rPr lang="en-US" altLang="en-US" sz="2800" dirty="0">
                <a:solidFill>
                  <a:schemeClr val="bg2">
                    <a:lumMod val="10000"/>
                  </a:schemeClr>
                </a:solidFill>
                <a:latin typeface="Arial Rounded MT Bold" panose="020F0704030504030204" pitchFamily="34" charset="0"/>
              </a:rPr>
              <a:t>    As long as the final product meets all the required parameters (</a:t>
            </a:r>
            <a:r>
              <a:rPr lang="en-US" altLang="en-US" sz="2800" i="1" dirty="0">
                <a:solidFill>
                  <a:schemeClr val="bg2">
                    <a:lumMod val="10000"/>
                  </a:schemeClr>
                </a:solidFill>
                <a:latin typeface="Arial Rounded MT Bold" panose="020F0704030504030204" pitchFamily="34" charset="0"/>
              </a:rPr>
              <a:t>by correlation</a:t>
            </a:r>
            <a:r>
              <a:rPr lang="en-US" altLang="en-US" sz="2800" dirty="0">
                <a:solidFill>
                  <a:schemeClr val="bg2">
                    <a:lumMod val="10000"/>
                  </a:schemeClr>
                </a:solidFill>
                <a:latin typeface="Arial Rounded MT Bold" panose="020F0704030504030204" pitchFamily="34" charset="0"/>
              </a:rPr>
              <a:t>) and is adaptive to allow smoothing out different upsets, then it is a superior method of control. The previously described method will assure that if the product can be improved upon then it will do that, up to the limits of the system itself. </a:t>
            </a:r>
            <a:endParaRPr lang="en-US" altLang="en-US" dirty="0">
              <a:solidFill>
                <a:schemeClr val="bg2">
                  <a:lumMod val="10000"/>
                </a:schemeClr>
              </a:solidFill>
            </a:endParaRPr>
          </a:p>
        </p:txBody>
      </p:sp>
      <p:sp>
        <p:nvSpPr>
          <p:cNvPr id="6" name="AutoShape 27">
            <a:hlinkClick r:id="" action="ppaction://hlinkshowjump?jump=previousslide" highlightClick="1"/>
            <a:extLst>
              <a:ext uri="{FF2B5EF4-FFF2-40B4-BE49-F238E27FC236}">
                <a16:creationId xmlns:a16="http://schemas.microsoft.com/office/drawing/2014/main" id="{C12D8E93-ED6D-410E-AE61-8CE710BC70F7}"/>
              </a:ext>
            </a:extLst>
          </p:cNvPr>
          <p:cNvSpPr>
            <a:spLocks noChangeArrowheads="1"/>
          </p:cNvSpPr>
          <p:nvPr/>
        </p:nvSpPr>
        <p:spPr bwMode="auto">
          <a:xfrm>
            <a:off x="10824410" y="6244390"/>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4636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11"/>
                                        </p:tgtEl>
                                        <p:attrNameLst>
                                          <p:attrName>style.visibility</p:attrName>
                                        </p:attrNameLst>
                                      </p:cBhvr>
                                      <p:to>
                                        <p:strVal val="visible"/>
                                      </p:to>
                                    </p:set>
                                    <p:animEffect transition="in" filter="dissolve">
                                      <p:cBhvr>
                                        <p:cTn id="7" dur="500"/>
                                        <p:tgtEl>
                                          <p:spTgt spid="11"/>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dissolve">
                                      <p:cBhvr>
                                        <p:cTn id="11" dur="500"/>
                                        <p:tgtEl>
                                          <p:spTgt spid="13">
                                            <p:txEl>
                                              <p:pRg st="0" end="0"/>
                                            </p:txEl>
                                          </p:spTgt>
                                        </p:tgtEl>
                                      </p:cBhvr>
                                    </p:animEffect>
                                  </p:childTnLst>
                                </p:cTn>
                              </p:par>
                            </p:childTnLst>
                          </p:cTn>
                        </p:par>
                        <p:par>
                          <p:cTn id="12" fill="hold">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13">
                                            <p:txEl>
                                              <p:pRg st="1" end="1"/>
                                            </p:txEl>
                                          </p:spTgt>
                                        </p:tgtEl>
                                        <p:attrNameLst>
                                          <p:attrName>style.visibility</p:attrName>
                                        </p:attrNameLst>
                                      </p:cBhvr>
                                      <p:to>
                                        <p:strVal val="visible"/>
                                      </p:to>
                                    </p:set>
                                    <p:animEffect transition="in" filter="dissolve">
                                      <p:cBhvr>
                                        <p:cTn id="15" dur="500"/>
                                        <p:tgtEl>
                                          <p:spTgt spid="1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P spid="13" grpId="0" build="p" autoUpdateAnimBg="0" advAuto="100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FCAB41-C952-4A65-88EA-A8AFF457F0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5" name="Rectangle 6">
            <a:extLst>
              <a:ext uri="{FF2B5EF4-FFF2-40B4-BE49-F238E27FC236}">
                <a16:creationId xmlns:a16="http://schemas.microsoft.com/office/drawing/2014/main" id="{0EE5634B-2223-4ACB-A482-EF5B7A4C4D30}"/>
              </a:ext>
            </a:extLst>
          </p:cNvPr>
          <p:cNvSpPr>
            <a:spLocks noChangeArrowheads="1"/>
          </p:cNvSpPr>
          <p:nvPr/>
        </p:nvSpPr>
        <p:spPr bwMode="auto">
          <a:xfrm>
            <a:off x="2173406" y="1247776"/>
            <a:ext cx="7315200"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lstStyle>
            <a:lvl1pPr>
              <a:spcBef>
                <a:spcPct val="0"/>
              </a:spcBef>
              <a:defRPr kumimoji="1" sz="4000">
                <a:solidFill>
                  <a:schemeClr val="tx1"/>
                </a:solidFill>
                <a:latin typeface="Arial Narrow" panose="020B0606020202030204" pitchFamily="34" charset="0"/>
              </a:defRPr>
            </a:lvl1pPr>
            <a:lvl2pPr>
              <a:spcBef>
                <a:spcPct val="0"/>
              </a:spcBef>
              <a:defRPr kumimoji="1" sz="4000">
                <a:solidFill>
                  <a:schemeClr val="tx1"/>
                </a:solidFill>
                <a:latin typeface="Arial Narrow" panose="020B0606020202030204" pitchFamily="34" charset="0"/>
              </a:defRPr>
            </a:lvl2pPr>
            <a:lvl3pPr>
              <a:spcBef>
                <a:spcPct val="0"/>
              </a:spcBef>
              <a:defRPr kumimoji="1" sz="4000">
                <a:solidFill>
                  <a:schemeClr val="tx1"/>
                </a:solidFill>
                <a:latin typeface="Arial Narrow" panose="020B0606020202030204" pitchFamily="34" charset="0"/>
              </a:defRPr>
            </a:lvl3pPr>
            <a:lvl4pPr>
              <a:spcBef>
                <a:spcPct val="0"/>
              </a:spcBef>
              <a:defRPr kumimoji="1" sz="4000">
                <a:solidFill>
                  <a:schemeClr val="tx1"/>
                </a:solidFill>
                <a:latin typeface="Arial Narrow" panose="020B0606020202030204" pitchFamily="34" charset="0"/>
              </a:defRPr>
            </a:lvl4pPr>
            <a:lvl5pPr>
              <a:spcBef>
                <a:spcPct val="0"/>
              </a:spcBef>
              <a:defRPr kumimoji="1" sz="4000">
                <a:solidFill>
                  <a:schemeClr val="tx1"/>
                </a:solidFill>
                <a:latin typeface="Arial Narrow" panose="020B0606020202030204" pitchFamily="34" charset="0"/>
              </a:defRPr>
            </a:lvl5pPr>
            <a:lvl6pPr marL="457200" eaLnBrk="0" fontAlgn="base" hangingPunct="0">
              <a:lnSpc>
                <a:spcPct val="85000"/>
              </a:lnSpc>
              <a:spcBef>
                <a:spcPct val="0"/>
              </a:spcBef>
              <a:spcAft>
                <a:spcPct val="0"/>
              </a:spcAft>
              <a:defRPr kumimoji="1" sz="4000">
                <a:solidFill>
                  <a:schemeClr val="tx1"/>
                </a:solidFill>
                <a:latin typeface="Arial Narrow" panose="020B0606020202030204" pitchFamily="34" charset="0"/>
              </a:defRPr>
            </a:lvl6pPr>
            <a:lvl7pPr marL="914400" eaLnBrk="0" fontAlgn="base" hangingPunct="0">
              <a:lnSpc>
                <a:spcPct val="85000"/>
              </a:lnSpc>
              <a:spcBef>
                <a:spcPct val="0"/>
              </a:spcBef>
              <a:spcAft>
                <a:spcPct val="0"/>
              </a:spcAft>
              <a:defRPr kumimoji="1" sz="4000">
                <a:solidFill>
                  <a:schemeClr val="tx1"/>
                </a:solidFill>
                <a:latin typeface="Arial Narrow" panose="020B0606020202030204" pitchFamily="34" charset="0"/>
              </a:defRPr>
            </a:lvl7pPr>
            <a:lvl8pPr marL="1371600" eaLnBrk="0" fontAlgn="base" hangingPunct="0">
              <a:lnSpc>
                <a:spcPct val="85000"/>
              </a:lnSpc>
              <a:spcBef>
                <a:spcPct val="0"/>
              </a:spcBef>
              <a:spcAft>
                <a:spcPct val="0"/>
              </a:spcAft>
              <a:defRPr kumimoji="1" sz="4000">
                <a:solidFill>
                  <a:schemeClr val="tx1"/>
                </a:solidFill>
                <a:latin typeface="Arial Narrow" panose="020B0606020202030204" pitchFamily="34" charset="0"/>
              </a:defRPr>
            </a:lvl8pPr>
            <a:lvl9pPr marL="1828800" eaLnBrk="0" fontAlgn="base" hangingPunct="0">
              <a:lnSpc>
                <a:spcPct val="85000"/>
              </a:lnSpc>
              <a:spcBef>
                <a:spcPct val="0"/>
              </a:spcBef>
              <a:spcAft>
                <a:spcPct val="0"/>
              </a:spcAft>
              <a:defRPr kumimoji="1" sz="4000">
                <a:solidFill>
                  <a:schemeClr val="tx1"/>
                </a:solidFill>
                <a:latin typeface="Arial Narrow" panose="020B0606020202030204" pitchFamily="34" charset="0"/>
              </a:defRPr>
            </a:lvl9pPr>
          </a:lstStyle>
          <a:p>
            <a:pPr>
              <a:buClrTx/>
              <a:buSzTx/>
              <a:buFontTx/>
              <a:buNone/>
            </a:pPr>
            <a:r>
              <a:rPr lang="en-US" altLang="en-US" sz="6000" dirty="0">
                <a:solidFill>
                  <a:schemeClr val="accent5">
                    <a:lumMod val="50000"/>
                  </a:schemeClr>
                </a:solidFill>
                <a:latin typeface="Arial Rounded MT Bold" panose="020F0704030504030204" pitchFamily="34" charset="0"/>
              </a:rPr>
              <a:t>“</a:t>
            </a:r>
            <a:r>
              <a:rPr lang="en-US" altLang="en-US" sz="6000" b="1" dirty="0">
                <a:solidFill>
                  <a:schemeClr val="accent5">
                    <a:lumMod val="50000"/>
                  </a:schemeClr>
                </a:solidFill>
                <a:latin typeface="Arial Rounded MT Bold" panose="020F0704030504030204" pitchFamily="34" charset="0"/>
              </a:rPr>
              <a:t>AutoRate” </a:t>
            </a:r>
            <a:r>
              <a:rPr lang="en-US" altLang="en-US" sz="4400" b="1" dirty="0">
                <a:solidFill>
                  <a:schemeClr val="bg2">
                    <a:lumMod val="10000"/>
                  </a:schemeClr>
                </a:solidFill>
                <a:latin typeface="Arial Rounded MT Bold" panose="020F0704030504030204" pitchFamily="34" charset="0"/>
              </a:rPr>
              <a:t>is by far</a:t>
            </a:r>
            <a:endParaRPr lang="en-US" altLang="en-US" dirty="0">
              <a:solidFill>
                <a:schemeClr val="bg2">
                  <a:lumMod val="10000"/>
                </a:schemeClr>
              </a:solidFill>
            </a:endParaRPr>
          </a:p>
        </p:txBody>
      </p:sp>
      <p:sp>
        <p:nvSpPr>
          <p:cNvPr id="6" name="Text Box 9">
            <a:extLst>
              <a:ext uri="{FF2B5EF4-FFF2-40B4-BE49-F238E27FC236}">
                <a16:creationId xmlns:a16="http://schemas.microsoft.com/office/drawing/2014/main" id="{C1F28233-7F68-4B3C-84DA-65B57C15709F}"/>
              </a:ext>
            </a:extLst>
          </p:cNvPr>
          <p:cNvSpPr txBox="1">
            <a:spLocks noChangeArrowheads="1"/>
          </p:cNvSpPr>
          <p:nvPr/>
        </p:nvSpPr>
        <p:spPr bwMode="auto">
          <a:xfrm>
            <a:off x="1910556" y="3230416"/>
            <a:ext cx="7557838" cy="770084"/>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b">
            <a:spAutoFit/>
          </a:bodyPr>
          <a:lstStyle/>
          <a:p>
            <a:pPr>
              <a:spcBef>
                <a:spcPct val="0"/>
              </a:spcBef>
              <a:buClrTx/>
              <a:buSzTx/>
              <a:buFontTx/>
              <a:buNone/>
            </a:pPr>
            <a:r>
              <a:rPr lang="en-US" altLang="en-US" sz="4400" dirty="0">
                <a:solidFill>
                  <a:schemeClr val="bg2">
                    <a:lumMod val="10000"/>
                  </a:schemeClr>
                </a:solidFill>
                <a:latin typeface="Arial Rounded MT Bold" panose="020F0704030504030204" pitchFamily="34" charset="0"/>
              </a:rPr>
              <a:t>of pulper’s feed rate based</a:t>
            </a:r>
            <a:endParaRPr lang="en-US" altLang="en-US" dirty="0">
              <a:solidFill>
                <a:schemeClr val="bg2">
                  <a:lumMod val="10000"/>
                </a:schemeClr>
              </a:solidFill>
              <a:latin typeface="Times New Roman" panose="02020603050405020304" pitchFamily="18" charset="0"/>
            </a:endParaRPr>
          </a:p>
        </p:txBody>
      </p:sp>
      <p:sp>
        <p:nvSpPr>
          <p:cNvPr id="7" name="Text Box 10">
            <a:extLst>
              <a:ext uri="{FF2B5EF4-FFF2-40B4-BE49-F238E27FC236}">
                <a16:creationId xmlns:a16="http://schemas.microsoft.com/office/drawing/2014/main" id="{05C0EC0D-9F9A-43C2-B59A-E57A52FBE150}"/>
              </a:ext>
            </a:extLst>
          </p:cNvPr>
          <p:cNvSpPr txBox="1">
            <a:spLocks noChangeArrowheads="1"/>
          </p:cNvSpPr>
          <p:nvPr/>
        </p:nvSpPr>
        <p:spPr bwMode="auto">
          <a:xfrm>
            <a:off x="1395531" y="4158689"/>
            <a:ext cx="8458200" cy="770084"/>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nchor="b">
            <a:spAutoFit/>
          </a:bodyPr>
          <a:lstStyle/>
          <a:p>
            <a:pPr>
              <a:spcBef>
                <a:spcPct val="0"/>
              </a:spcBef>
              <a:buClrTx/>
              <a:buSzTx/>
              <a:buFontTx/>
              <a:buNone/>
            </a:pPr>
            <a:r>
              <a:rPr lang="en-US" altLang="en-US" sz="4400" dirty="0">
                <a:solidFill>
                  <a:schemeClr val="bg2">
                    <a:lumMod val="10000"/>
                  </a:schemeClr>
                </a:solidFill>
                <a:latin typeface="Arial Rounded MT Bold" panose="020F0704030504030204" pitchFamily="34" charset="0"/>
              </a:rPr>
              <a:t>upon practical experience and</a:t>
            </a:r>
            <a:endParaRPr lang="en-US" altLang="en-US" dirty="0">
              <a:solidFill>
                <a:schemeClr val="bg2">
                  <a:lumMod val="10000"/>
                </a:schemeClr>
              </a:solidFill>
              <a:latin typeface="Times New Roman" panose="02020603050405020304" pitchFamily="18" charset="0"/>
            </a:endParaRPr>
          </a:p>
        </p:txBody>
      </p:sp>
      <p:sp>
        <p:nvSpPr>
          <p:cNvPr id="8" name="Text Box 11">
            <a:extLst>
              <a:ext uri="{FF2B5EF4-FFF2-40B4-BE49-F238E27FC236}">
                <a16:creationId xmlns:a16="http://schemas.microsoft.com/office/drawing/2014/main" id="{F58DEFD1-AFF6-4AB3-9922-26E5549D2DA5}"/>
              </a:ext>
            </a:extLst>
          </p:cNvPr>
          <p:cNvSpPr txBox="1">
            <a:spLocks noChangeArrowheads="1"/>
          </p:cNvSpPr>
          <p:nvPr/>
        </p:nvSpPr>
        <p:spPr bwMode="auto">
          <a:xfrm>
            <a:off x="3067168" y="5086962"/>
            <a:ext cx="5545301" cy="770084"/>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b">
            <a:spAutoFit/>
          </a:bodyPr>
          <a:lstStyle/>
          <a:p>
            <a:pPr>
              <a:spcBef>
                <a:spcPct val="0"/>
              </a:spcBef>
              <a:buClrTx/>
              <a:buSzTx/>
              <a:buFontTx/>
              <a:buNone/>
            </a:pPr>
            <a:r>
              <a:rPr lang="en-US" altLang="en-US" sz="4400" dirty="0">
                <a:solidFill>
                  <a:schemeClr val="bg2">
                    <a:lumMod val="10000"/>
                  </a:schemeClr>
                </a:solidFill>
                <a:latin typeface="Arial Rounded MT Bold" panose="020F0704030504030204" pitchFamily="34" charset="0"/>
              </a:rPr>
              <a:t>viewed information.</a:t>
            </a:r>
            <a:endParaRPr lang="en-US" altLang="en-US" dirty="0">
              <a:solidFill>
                <a:schemeClr val="bg2">
                  <a:lumMod val="10000"/>
                </a:schemeClr>
              </a:solidFill>
              <a:latin typeface="Times New Roman" panose="02020603050405020304" pitchFamily="18" charset="0"/>
            </a:endParaRPr>
          </a:p>
        </p:txBody>
      </p:sp>
      <p:sp>
        <p:nvSpPr>
          <p:cNvPr id="9" name="Rectangle 4">
            <a:extLst>
              <a:ext uri="{FF2B5EF4-FFF2-40B4-BE49-F238E27FC236}">
                <a16:creationId xmlns:a16="http://schemas.microsoft.com/office/drawing/2014/main" id="{D6C4F11E-4D19-435E-A901-778554DE4363}"/>
              </a:ext>
            </a:extLst>
          </p:cNvPr>
          <p:cNvSpPr txBox="1">
            <a:spLocks noChangeArrowheads="1"/>
          </p:cNvSpPr>
          <p:nvPr/>
        </p:nvSpPr>
        <p:spPr>
          <a:xfrm>
            <a:off x="3110031" y="471226"/>
            <a:ext cx="5029200" cy="701731"/>
          </a:xfrm>
          <a:prstGeom prst="rect">
            <a:avLst/>
          </a:prstGeom>
          <a:noFill/>
          <a:ln/>
        </p:spPr>
        <p:txBody>
          <a:bodyPr vert="horz" lIns="91440" tIns="45720" rIns="91440" bIns="4572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altLang="en-US" sz="4400" b="1" dirty="0">
                <a:solidFill>
                  <a:schemeClr val="bg2">
                    <a:lumMod val="10000"/>
                  </a:schemeClr>
                </a:solidFill>
                <a:latin typeface="Arial Rounded MT Bold" panose="020F0704030504030204" pitchFamily="34" charset="0"/>
              </a:rPr>
              <a:t>Why the use of</a:t>
            </a:r>
            <a:endParaRPr lang="en-US" altLang="en-US" dirty="0">
              <a:solidFill>
                <a:schemeClr val="bg2">
                  <a:lumMod val="10000"/>
                </a:schemeClr>
              </a:solidFill>
            </a:endParaRPr>
          </a:p>
        </p:txBody>
      </p:sp>
      <p:sp>
        <p:nvSpPr>
          <p:cNvPr id="10" name="Text Box 7">
            <a:extLst>
              <a:ext uri="{FF2B5EF4-FFF2-40B4-BE49-F238E27FC236}">
                <a16:creationId xmlns:a16="http://schemas.microsoft.com/office/drawing/2014/main" id="{A0EF54F4-C1BC-400A-BDD6-18F26D7207C7}"/>
              </a:ext>
            </a:extLst>
          </p:cNvPr>
          <p:cNvSpPr txBox="1">
            <a:spLocks noChangeArrowheads="1"/>
          </p:cNvSpPr>
          <p:nvPr/>
        </p:nvSpPr>
        <p:spPr bwMode="auto">
          <a:xfrm>
            <a:off x="1808281" y="2302143"/>
            <a:ext cx="8088496" cy="770084"/>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075" tIns="46038" rIns="92075" bIns="46038" anchor="b">
            <a:spAutoFit/>
          </a:bodyPr>
          <a:lstStyle/>
          <a:p>
            <a:pPr>
              <a:spcBef>
                <a:spcPct val="0"/>
              </a:spcBef>
              <a:buClrTx/>
              <a:buSzTx/>
              <a:buFontTx/>
              <a:buNone/>
            </a:pPr>
            <a:r>
              <a:rPr lang="en-US" altLang="en-US" sz="4400" u="sng" dirty="0">
                <a:solidFill>
                  <a:schemeClr val="bg2">
                    <a:lumMod val="10000"/>
                  </a:schemeClr>
                </a:solidFill>
                <a:latin typeface="Arial Rounded MT Bold" panose="020F0704030504030204" pitchFamily="34" charset="0"/>
              </a:rPr>
              <a:t>superior</a:t>
            </a:r>
            <a:r>
              <a:rPr lang="en-US" altLang="en-US" sz="4400" dirty="0">
                <a:solidFill>
                  <a:schemeClr val="bg2">
                    <a:lumMod val="10000"/>
                  </a:schemeClr>
                </a:solidFill>
                <a:latin typeface="Arial Rounded MT Bold" panose="020F0704030504030204" pitchFamily="34" charset="0"/>
              </a:rPr>
              <a:t> to manual operation</a:t>
            </a:r>
            <a:endParaRPr lang="en-US" altLang="en-US" dirty="0">
              <a:solidFill>
                <a:schemeClr val="bg2">
                  <a:lumMod val="10000"/>
                </a:schemeClr>
              </a:solidFill>
              <a:latin typeface="Times New Roman" panose="02020603050405020304" pitchFamily="18" charset="0"/>
            </a:endParaRPr>
          </a:p>
        </p:txBody>
      </p:sp>
      <p:sp>
        <p:nvSpPr>
          <p:cNvPr id="11" name="AutoShape 25">
            <a:hlinkClick r:id="" action="ppaction://hlinkshowjump?jump=nextslide" highlightClick="1"/>
            <a:extLst>
              <a:ext uri="{FF2B5EF4-FFF2-40B4-BE49-F238E27FC236}">
                <a16:creationId xmlns:a16="http://schemas.microsoft.com/office/drawing/2014/main" id="{252FD191-4F61-4911-BB95-7CD7EC52ED0D}"/>
              </a:ext>
            </a:extLst>
          </p:cNvPr>
          <p:cNvSpPr>
            <a:spLocks noChangeArrowheads="1"/>
          </p:cNvSpPr>
          <p:nvPr/>
        </p:nvSpPr>
        <p:spPr bwMode="auto">
          <a:xfrm>
            <a:off x="11421979" y="6244390"/>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 name="AutoShape 27">
            <a:hlinkClick r:id="" action="ppaction://hlinkshowjump?jump=previousslide" highlightClick="1"/>
            <a:extLst>
              <a:ext uri="{FF2B5EF4-FFF2-40B4-BE49-F238E27FC236}">
                <a16:creationId xmlns:a16="http://schemas.microsoft.com/office/drawing/2014/main" id="{A95EF675-C500-44FA-B6F7-A1C1B6EF1FC5}"/>
              </a:ext>
            </a:extLst>
          </p:cNvPr>
          <p:cNvSpPr>
            <a:spLocks noChangeArrowheads="1"/>
          </p:cNvSpPr>
          <p:nvPr/>
        </p:nvSpPr>
        <p:spPr bwMode="auto">
          <a:xfrm>
            <a:off x="10812379" y="6244390"/>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118337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dissolve">
                                      <p:cBhvr>
                                        <p:cTn id="11" dur="500"/>
                                        <p:tgtEl>
                                          <p:spTgt spid="6"/>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dissolve">
                                      <p:cBhvr>
                                        <p:cTn id="15" dur="500"/>
                                        <p:tgtEl>
                                          <p:spTgt spid="7"/>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dissolve">
                                      <p:cBhvr>
                                        <p:cTn id="19" dur="500"/>
                                        <p:tgtEl>
                                          <p:spTgt spid="8"/>
                                        </p:tgtEl>
                                      </p:cBhvr>
                                    </p:animEffect>
                                  </p:childTnLst>
                                </p:cTn>
                              </p:par>
                            </p:childTnLst>
                          </p:cTn>
                        </p:par>
                        <p:par>
                          <p:cTn id="20" fill="hold">
                            <p:stCondLst>
                              <p:cond delay="2000"/>
                            </p:stCondLst>
                            <p:childTnLst>
                              <p:par>
                                <p:cTn id="21" presetID="9" presetClass="entr" presetSubtype="0" fill="hold" grpId="0" nodeType="afterEffect">
                                  <p:stCondLst>
                                    <p:cond delay="1000"/>
                                  </p:stCondLst>
                                  <p:childTnLst>
                                    <p:set>
                                      <p:cBhvr>
                                        <p:cTn id="22" dur="1" fill="hold">
                                          <p:stCondLst>
                                            <p:cond delay="0"/>
                                          </p:stCondLst>
                                        </p:cTn>
                                        <p:tgtEl>
                                          <p:spTgt spid="9"/>
                                        </p:tgtEl>
                                        <p:attrNameLst>
                                          <p:attrName>style.visibility</p:attrName>
                                        </p:attrNameLst>
                                      </p:cBhvr>
                                      <p:to>
                                        <p:strVal val="visible"/>
                                      </p:to>
                                    </p:set>
                                    <p:animEffect transition="in" filter="dissolve">
                                      <p:cBhvr>
                                        <p:cTn id="23" dur="500"/>
                                        <p:tgtEl>
                                          <p:spTgt spid="9"/>
                                        </p:tgtEl>
                                      </p:cBhvr>
                                    </p:animEffect>
                                  </p:childTnLst>
                                </p:cTn>
                              </p:par>
                            </p:childTnLst>
                          </p:cTn>
                        </p:par>
                        <p:par>
                          <p:cTn id="24" fill="hold">
                            <p:stCondLst>
                              <p:cond delay="3500"/>
                            </p:stCondLst>
                            <p:childTnLst>
                              <p:par>
                                <p:cTn id="25" presetID="9"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dissolv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P spid="7" grpId="0" autoUpdateAnimBg="0"/>
      <p:bldP spid="8" grpId="0" autoUpdateAnimBg="0"/>
      <p:bldP spid="9" grpId="0" animBg="1" autoUpdateAnimBg="0"/>
      <p:bldP spid="1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2E45297-C31C-4B83-842A-20C2CFF54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3">
            <a:extLst>
              <a:ext uri="{FF2B5EF4-FFF2-40B4-BE49-F238E27FC236}">
                <a16:creationId xmlns:a16="http://schemas.microsoft.com/office/drawing/2014/main" id="{AFB75E0D-9DE1-4EC8-BFA0-73DF159FACAE}"/>
              </a:ext>
            </a:extLst>
          </p:cNvPr>
          <p:cNvSpPr>
            <a:spLocks noGrp="1" noChangeArrowheads="1"/>
          </p:cNvSpPr>
          <p:nvPr>
            <p:ph type="subTitle" idx="1"/>
          </p:nvPr>
        </p:nvSpPr>
        <p:spPr>
          <a:xfrm>
            <a:off x="1412842" y="1403860"/>
            <a:ext cx="9546609" cy="5642155"/>
          </a:xfrm>
          <a:noFill/>
          <a:ln/>
        </p:spPr>
        <p:txBody>
          <a:bodyPr>
            <a:normAutofit/>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Is the use of the operator’s decisions to set the system’s stock requirement by stock feed rate to the pulper. He sets the conveyor’s frequency and duration to reflect the amount of stock his system needs. The system’s total requirement has been set by the controlled feed valve to the chest following the pulper. This requirement is ultimately set by the paper machine parameters such as speed, consumption and consistency. The problem is that if the consistency was to vary, the machine’s basis weight valves will also move open or close to assure uniform stock coverage. This in turn causes variations in demand from the required feed chest.</a:t>
            </a:r>
            <a:r>
              <a:rPr lang="en-US" altLang="en-US" sz="2600" dirty="0">
                <a:solidFill>
                  <a:schemeClr val="bg2">
                    <a:lumMod val="10000"/>
                  </a:schemeClr>
                </a:solidFill>
                <a:latin typeface="Arial Rounded MT Bold" panose="020F0704030504030204" pitchFamily="34" charset="0"/>
              </a:rPr>
              <a:t> </a:t>
            </a:r>
            <a:endParaRPr lang="en-US" altLang="en-US" dirty="0">
              <a:solidFill>
                <a:schemeClr val="bg2">
                  <a:lumMod val="10000"/>
                </a:schemeClr>
              </a:solidFill>
            </a:endParaRPr>
          </a:p>
        </p:txBody>
      </p:sp>
      <p:sp>
        <p:nvSpPr>
          <p:cNvPr id="5" name="Rectangle 2">
            <a:extLst>
              <a:ext uri="{FF2B5EF4-FFF2-40B4-BE49-F238E27FC236}">
                <a16:creationId xmlns:a16="http://schemas.microsoft.com/office/drawing/2014/main" id="{85CBB017-D45E-43A5-A95B-DBE15DC6AD37}"/>
              </a:ext>
            </a:extLst>
          </p:cNvPr>
          <p:cNvSpPr>
            <a:spLocks noGrp="1" noChangeArrowheads="1"/>
          </p:cNvSpPr>
          <p:nvPr>
            <p:ph type="ctrTitle"/>
          </p:nvPr>
        </p:nvSpPr>
        <p:spPr>
          <a:xfrm>
            <a:off x="880453" y="704803"/>
            <a:ext cx="5638800" cy="609600"/>
          </a:xfrm>
          <a:noFill/>
          <a:ln/>
        </p:spPr>
        <p:txBody>
          <a:bodyPr>
            <a:normAutofit fontScale="90000"/>
          </a:bodyPr>
          <a:lstStyle/>
          <a:p>
            <a:r>
              <a:rPr lang="en-US" altLang="en-US" sz="4400" dirty="0">
                <a:latin typeface="Arial Rounded MT Bold" panose="020F0704030504030204" pitchFamily="34" charset="0"/>
              </a:rPr>
              <a:t>“Manual” Feedrate:</a:t>
            </a:r>
            <a:endParaRPr lang="en-US" altLang="en-US" dirty="0"/>
          </a:p>
        </p:txBody>
      </p:sp>
      <p:sp>
        <p:nvSpPr>
          <p:cNvPr id="8" name="AutoShape 25">
            <a:hlinkClick r:id="" action="ppaction://hlinkshowjump?jump=nextslide" highlightClick="1"/>
            <a:extLst>
              <a:ext uri="{FF2B5EF4-FFF2-40B4-BE49-F238E27FC236}">
                <a16:creationId xmlns:a16="http://schemas.microsoft.com/office/drawing/2014/main" id="{D26C5C7E-F7B5-4371-92E5-1D1BD3BDBC19}"/>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C5BC71A3-F12B-4CC4-835E-F851194286B5}"/>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98626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dissolve">
                                      <p:cBhvr>
                                        <p:cTn id="1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advAuto="1000"/>
      <p:bldP spid="5"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798340B-43FE-4231-ACC0-D8FE7F4CD5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32916F16-3A0D-485F-8FDB-DC85D1CDEA48}"/>
              </a:ext>
            </a:extLst>
          </p:cNvPr>
          <p:cNvSpPr>
            <a:spLocks noGrp="1" noChangeArrowheads="1"/>
          </p:cNvSpPr>
          <p:nvPr>
            <p:ph type="ctrTitle"/>
          </p:nvPr>
        </p:nvSpPr>
        <p:spPr>
          <a:xfrm>
            <a:off x="-248531" y="577755"/>
            <a:ext cx="8477250" cy="609600"/>
          </a:xfrm>
          <a:noFill/>
          <a:ln/>
        </p:spPr>
        <p:txBody>
          <a:bodyPr>
            <a:normAutofit fontScale="90000"/>
          </a:bodyPr>
          <a:lstStyle/>
          <a:p>
            <a:r>
              <a:rPr lang="en-US" altLang="en-US" sz="4400" dirty="0">
                <a:latin typeface="Arial Rounded MT Bold" panose="020F0704030504030204" pitchFamily="34" charset="0"/>
              </a:rPr>
              <a:t>Furthermore … . .</a:t>
            </a:r>
            <a:endParaRPr lang="en-US" altLang="en-US" dirty="0"/>
          </a:p>
        </p:txBody>
      </p:sp>
      <p:sp>
        <p:nvSpPr>
          <p:cNvPr id="5" name="Rectangle 3">
            <a:extLst>
              <a:ext uri="{FF2B5EF4-FFF2-40B4-BE49-F238E27FC236}">
                <a16:creationId xmlns:a16="http://schemas.microsoft.com/office/drawing/2014/main" id="{F777C8C3-95D6-49EC-9954-5BB1BEDC435C}"/>
              </a:ext>
            </a:extLst>
          </p:cNvPr>
          <p:cNvSpPr>
            <a:spLocks noGrp="1" noChangeArrowheads="1"/>
          </p:cNvSpPr>
          <p:nvPr>
            <p:ph type="subTitle" idx="1"/>
          </p:nvPr>
        </p:nvSpPr>
        <p:spPr>
          <a:xfrm>
            <a:off x="1835624" y="1475872"/>
            <a:ext cx="8891516" cy="5432558"/>
          </a:xfrm>
          <a:noFill/>
          <a:ln/>
        </p:spPr>
        <p:txBody>
          <a:bodyPr>
            <a:normAutofit lnSpcReduction="10000"/>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The operator can only react to what he sees and each operator will react differently. Decisions regarding “how to run” the system are made upon the values presented to him. The information </a:t>
            </a:r>
            <a:r>
              <a:rPr lang="en-US" altLang="en-US" sz="2800" u="sng" dirty="0">
                <a:solidFill>
                  <a:schemeClr val="bg2">
                    <a:lumMod val="10000"/>
                  </a:schemeClr>
                </a:solidFill>
                <a:latin typeface="Arial Rounded MT Bold" panose="020F0704030504030204" pitchFamily="34" charset="0"/>
              </a:rPr>
              <a:t>accuracy</a:t>
            </a:r>
            <a:r>
              <a:rPr lang="en-US" altLang="en-US" sz="2800" dirty="0">
                <a:solidFill>
                  <a:schemeClr val="bg2">
                    <a:lumMod val="10000"/>
                  </a:schemeClr>
                </a:solidFill>
                <a:latin typeface="Arial Rounded MT Bold" panose="020F0704030504030204" pitchFamily="34" charset="0"/>
              </a:rPr>
              <a:t> can only be as good as the transmitter that sent it. It’s been seen that certain faulty transmitters have caused erroneous decisions to be made. Since cleaning systems have been found to be very responsive to consistency upsets, these transmitters were found to be the most problematic. To allow each operator to do his best, all operators should be given the same information at all times. With most present systems this is not possible.</a:t>
            </a:r>
            <a:endParaRPr lang="en-US" altLang="en-US" dirty="0">
              <a:solidFill>
                <a:schemeClr val="bg2">
                  <a:lumMod val="10000"/>
                </a:schemeClr>
              </a:solidFill>
            </a:endParaRPr>
          </a:p>
        </p:txBody>
      </p:sp>
      <p:sp>
        <p:nvSpPr>
          <p:cNvPr id="8" name="AutoShape 25">
            <a:hlinkClick r:id="" action="ppaction://hlinkshowjump?jump=nextslide" highlightClick="1"/>
            <a:extLst>
              <a:ext uri="{FF2B5EF4-FFF2-40B4-BE49-F238E27FC236}">
                <a16:creationId xmlns:a16="http://schemas.microsoft.com/office/drawing/2014/main" id="{3E31F11E-981C-4E14-8C04-7AEBE76379E8}"/>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E45C029C-C7BA-4FA8-81E5-B8182FB2E82A}"/>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120792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13F720-20F4-42D8-A8B2-FC862F330E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D9BE53C2-C4A8-43F7-BDB0-C4EF4B036780}"/>
              </a:ext>
            </a:extLst>
          </p:cNvPr>
          <p:cNvSpPr>
            <a:spLocks noGrp="1" noChangeArrowheads="1"/>
          </p:cNvSpPr>
          <p:nvPr>
            <p:ph type="ctrTitle"/>
          </p:nvPr>
        </p:nvSpPr>
        <p:spPr>
          <a:xfrm>
            <a:off x="244405" y="523164"/>
            <a:ext cx="8477250" cy="609600"/>
          </a:xfrm>
          <a:noFill/>
          <a:ln/>
        </p:spPr>
        <p:txBody>
          <a:bodyPr>
            <a:normAutofit fontScale="90000"/>
          </a:bodyPr>
          <a:lstStyle/>
          <a:p>
            <a:r>
              <a:rPr lang="en-US" altLang="en-US" sz="4400" dirty="0">
                <a:latin typeface="Arial Rounded MT Bold" panose="020F0704030504030204" pitchFamily="34" charset="0"/>
              </a:rPr>
              <a:t>Another Major Issue:</a:t>
            </a:r>
            <a:endParaRPr lang="en-US" altLang="en-US" dirty="0"/>
          </a:p>
        </p:txBody>
      </p:sp>
      <p:sp>
        <p:nvSpPr>
          <p:cNvPr id="5" name="Rectangle 3">
            <a:extLst>
              <a:ext uri="{FF2B5EF4-FFF2-40B4-BE49-F238E27FC236}">
                <a16:creationId xmlns:a16="http://schemas.microsoft.com/office/drawing/2014/main" id="{14315017-DF85-4509-A838-EA16626DD4DF}"/>
              </a:ext>
            </a:extLst>
          </p:cNvPr>
          <p:cNvSpPr>
            <a:spLocks noGrp="1" noChangeArrowheads="1"/>
          </p:cNvSpPr>
          <p:nvPr>
            <p:ph type="subTitle" idx="1"/>
          </p:nvPr>
        </p:nvSpPr>
        <p:spPr>
          <a:xfrm>
            <a:off x="1890215" y="1295400"/>
            <a:ext cx="8077200" cy="5562600"/>
          </a:xfrm>
          <a:noFill/>
          <a:ln/>
        </p:spPr>
        <p:txBody>
          <a:bodyPr>
            <a:normAutofit lnSpcReduction="10000"/>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Is the way in which a system’s availability of broke addition is being handled. Each operator will use his own expertise to use as much or as little of the available broke as he sees fit. Almost always, with major upsets on the paper machine, the delivery system goes too light in an effort to use greater amounts of broke. No ‘quantitative’ values are available to the operator, such as consistency or overall volume to be used. This results in his inability  to gain a ‘feel’ for how much broke and/or conveyor to use and still assure overall system consistency. Even with ‘prioritized’ level control usage, the overall effect often remains the same. </a:t>
            </a:r>
            <a:endParaRPr lang="en-US" altLang="en-US" dirty="0">
              <a:solidFill>
                <a:schemeClr val="bg2">
                  <a:lumMod val="10000"/>
                </a:schemeClr>
              </a:solidFill>
            </a:endParaRPr>
          </a:p>
        </p:txBody>
      </p:sp>
      <p:sp>
        <p:nvSpPr>
          <p:cNvPr id="8" name="AutoShape 25">
            <a:hlinkClick r:id="" action="ppaction://hlinkshowjump?jump=nextslide" highlightClick="1"/>
            <a:extLst>
              <a:ext uri="{FF2B5EF4-FFF2-40B4-BE49-F238E27FC236}">
                <a16:creationId xmlns:a16="http://schemas.microsoft.com/office/drawing/2014/main" id="{8C2B0540-F8AB-45F8-BE54-85E9BB26FDC4}"/>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73369899-BF68-4AEA-8D7F-435B28476363}"/>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05295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198972A-608E-453E-B980-D498F44528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D7D139E9-D258-4C9D-9437-1507B7A07787}"/>
              </a:ext>
            </a:extLst>
          </p:cNvPr>
          <p:cNvSpPr>
            <a:spLocks noGrp="1" noChangeArrowheads="1"/>
          </p:cNvSpPr>
          <p:nvPr>
            <p:ph type="ctrTitle"/>
          </p:nvPr>
        </p:nvSpPr>
        <p:spPr>
          <a:xfrm>
            <a:off x="825689" y="645331"/>
            <a:ext cx="8477250" cy="609600"/>
          </a:xfrm>
          <a:noFill/>
          <a:ln/>
        </p:spPr>
        <p:txBody>
          <a:bodyPr>
            <a:normAutofit fontScale="90000"/>
          </a:bodyPr>
          <a:lstStyle/>
          <a:p>
            <a:r>
              <a:rPr lang="en-US" altLang="en-US" sz="4400" dirty="0">
                <a:latin typeface="Arial Rounded MT Bold" panose="020F0704030504030204" pitchFamily="34" charset="0"/>
              </a:rPr>
              <a:t>To Address This Problem:</a:t>
            </a:r>
            <a:endParaRPr lang="en-US" altLang="en-US" dirty="0"/>
          </a:p>
        </p:txBody>
      </p:sp>
      <p:sp>
        <p:nvSpPr>
          <p:cNvPr id="5" name="Rectangle 3">
            <a:extLst>
              <a:ext uri="{FF2B5EF4-FFF2-40B4-BE49-F238E27FC236}">
                <a16:creationId xmlns:a16="http://schemas.microsoft.com/office/drawing/2014/main" id="{7B9A3886-1EDF-4D2F-BAEC-6EED34009DE0}"/>
              </a:ext>
            </a:extLst>
          </p:cNvPr>
          <p:cNvSpPr>
            <a:spLocks noGrp="1" noChangeArrowheads="1"/>
          </p:cNvSpPr>
          <p:nvPr>
            <p:ph type="subTitle" idx="1"/>
          </p:nvPr>
        </p:nvSpPr>
        <p:spPr>
          <a:xfrm>
            <a:off x="1866900" y="1524000"/>
            <a:ext cx="8458200" cy="5334000"/>
          </a:xfrm>
          <a:noFill/>
          <a:ln/>
        </p:spPr>
        <p:txBody>
          <a:bodyPr>
            <a:normAutofit lnSpcReduction="10000"/>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Another method of control was needed that didn’t have the shortcomings of frequently erroneous measured values. </a:t>
            </a:r>
          </a:p>
          <a:p>
            <a:pPr algn="just"/>
            <a:r>
              <a:rPr lang="en-US" altLang="en-US" sz="2800" dirty="0">
                <a:solidFill>
                  <a:schemeClr val="bg2">
                    <a:lumMod val="10000"/>
                  </a:schemeClr>
                </a:solidFill>
                <a:latin typeface="Arial Rounded MT Bold" panose="020F0704030504030204" pitchFamily="34" charset="0"/>
              </a:rPr>
              <a:t>   A new </a:t>
            </a:r>
            <a:r>
              <a:rPr lang="en-US" altLang="en-US" sz="2800" dirty="0">
                <a:latin typeface="Arial Rounded MT Bold" panose="020F0704030504030204" pitchFamily="34" charset="0"/>
              </a:rPr>
              <a:t>‘</a:t>
            </a:r>
            <a:r>
              <a:rPr lang="en-US" altLang="en-US" sz="2800" dirty="0">
                <a:solidFill>
                  <a:schemeClr val="accent5">
                    <a:lumMod val="50000"/>
                  </a:schemeClr>
                </a:solidFill>
                <a:latin typeface="Arial Rounded MT Bold" panose="020F0704030504030204" pitchFamily="34" charset="0"/>
              </a:rPr>
              <a:t>Virtual</a:t>
            </a:r>
            <a:r>
              <a:rPr lang="en-US" altLang="en-US" sz="2800" dirty="0">
                <a:latin typeface="Arial Rounded MT Bold" panose="020F0704030504030204" pitchFamily="34" charset="0"/>
              </a:rPr>
              <a:t>’</a:t>
            </a:r>
            <a:r>
              <a:rPr lang="en-US" altLang="en-US" sz="2800" dirty="0">
                <a:solidFill>
                  <a:schemeClr val="accent5">
                    <a:lumMod val="5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Controller was conceived, based upon values that didn’t only rely upon conventional measured signals. Instead, it has been based upon certain ‘inherent’ system values that have a direct correlation to actual consistency. Since this method has to address a multitude of moving system variables, it also has to gain an understanding of overall system responses. It was found, that by using this method of control a number of other system shortcomings can also be addressed.</a:t>
            </a:r>
            <a:endParaRPr lang="en-US" altLang="en-US" dirty="0">
              <a:solidFill>
                <a:schemeClr val="bg2">
                  <a:lumMod val="10000"/>
                </a:schemeClr>
              </a:solidFill>
            </a:endParaRPr>
          </a:p>
        </p:txBody>
      </p:sp>
      <p:sp>
        <p:nvSpPr>
          <p:cNvPr id="8" name="AutoShape 25">
            <a:hlinkClick r:id="" action="ppaction://hlinkshowjump?jump=nextslide" highlightClick="1"/>
            <a:extLst>
              <a:ext uri="{FF2B5EF4-FFF2-40B4-BE49-F238E27FC236}">
                <a16:creationId xmlns:a16="http://schemas.microsoft.com/office/drawing/2014/main" id="{E93B484F-EC7F-45D5-BB23-F7120D314472}"/>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4C944730-F76A-46D1-9DC2-8487D0BB8F89}"/>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950731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par>
                          <p:cTn id="12" fill="hold">
                            <p:stCondLst>
                              <p:cond delay="3000"/>
                            </p:stCondLst>
                            <p:childTnLst>
                              <p:par>
                                <p:cTn id="13" presetID="9" presetClass="entr" presetSubtype="0" fill="hold" grpId="0" nodeType="afterEffect">
                                  <p:stCondLst>
                                    <p:cond delay="100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dissolve">
                                      <p:cBhvr>
                                        <p:cTn id="1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18EAF26-8A06-4A92-A072-601AFA163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6EDA59FA-9043-43F7-B9F8-4CEB03697C15}"/>
              </a:ext>
            </a:extLst>
          </p:cNvPr>
          <p:cNvSpPr>
            <a:spLocks noGrp="1" noChangeArrowheads="1"/>
          </p:cNvSpPr>
          <p:nvPr>
            <p:ph type="ctrTitle"/>
          </p:nvPr>
        </p:nvSpPr>
        <p:spPr>
          <a:xfrm>
            <a:off x="579888" y="704803"/>
            <a:ext cx="8477250" cy="609600"/>
          </a:xfrm>
          <a:noFill/>
          <a:ln/>
        </p:spPr>
        <p:txBody>
          <a:bodyPr>
            <a:normAutofit fontScale="90000"/>
          </a:bodyPr>
          <a:lstStyle/>
          <a:p>
            <a:r>
              <a:rPr lang="en-US" altLang="en-US" sz="4400" dirty="0">
                <a:latin typeface="Arial Rounded MT Bold" panose="020F0704030504030204" pitchFamily="34" charset="0"/>
              </a:rPr>
              <a:t>The ‘</a:t>
            </a:r>
            <a:r>
              <a:rPr lang="en-US" altLang="en-US" sz="4400" dirty="0">
                <a:solidFill>
                  <a:schemeClr val="accent5">
                    <a:lumMod val="50000"/>
                  </a:schemeClr>
                </a:solidFill>
                <a:latin typeface="Arial Rounded MT Bold" panose="020F0704030504030204" pitchFamily="34" charset="0"/>
              </a:rPr>
              <a:t>Virtual Controller</a:t>
            </a:r>
            <a:r>
              <a:rPr lang="en-US" altLang="en-US" sz="4400" dirty="0">
                <a:latin typeface="Arial Rounded MT Bold" panose="020F0704030504030204" pitchFamily="34" charset="0"/>
              </a:rPr>
              <a:t>’:</a:t>
            </a:r>
            <a:endParaRPr lang="en-US" altLang="en-US" dirty="0"/>
          </a:p>
        </p:txBody>
      </p:sp>
      <p:sp>
        <p:nvSpPr>
          <p:cNvPr id="5" name="Rectangle 3">
            <a:extLst>
              <a:ext uri="{FF2B5EF4-FFF2-40B4-BE49-F238E27FC236}">
                <a16:creationId xmlns:a16="http://schemas.microsoft.com/office/drawing/2014/main" id="{8500CD60-6CBD-47A0-BCD8-82230CA801D7}"/>
              </a:ext>
            </a:extLst>
          </p:cNvPr>
          <p:cNvSpPr>
            <a:spLocks noGrp="1" noChangeArrowheads="1"/>
          </p:cNvSpPr>
          <p:nvPr>
            <p:ph type="subTitle" idx="1"/>
          </p:nvPr>
        </p:nvSpPr>
        <p:spPr>
          <a:xfrm>
            <a:off x="2057400" y="1531961"/>
            <a:ext cx="8077200" cy="5257800"/>
          </a:xfrm>
          <a:noFill/>
          <a:ln/>
        </p:spPr>
        <p:txBody>
          <a:bodyPr>
            <a:normAutofit lnSpcReduction="10000"/>
          </a:bodyPr>
          <a:lstStyle/>
          <a:p>
            <a:pPr algn="just"/>
            <a:r>
              <a:rPr lang="en-US" altLang="en-US" sz="2600" dirty="0">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Appears to be a conventional controller, but is based upon a “created” process variable which has been calculated from more robust values such as amperages and system demands. It acquired the name virtual because it needed a scale and a conventional faceplate from which the system could get values to allow controlling to. Since this controller is actually software, then any and all pertinent items can be addressed at the same time. Since a more ‘viable’ consistency value has been made available, then it became easier to assure all the necessary values had been accounted for</a:t>
            </a:r>
            <a:r>
              <a:rPr lang="en-US" altLang="en-US" sz="2800" dirty="0">
                <a:solidFill>
                  <a:srgbClr val="FFCC66"/>
                </a:solidFill>
                <a:latin typeface="Arial Rounded MT Bold" panose="020F0704030504030204" pitchFamily="34" charset="0"/>
              </a:rPr>
              <a:t>.</a:t>
            </a:r>
            <a:endParaRPr lang="en-US" altLang="en-US" dirty="0"/>
          </a:p>
        </p:txBody>
      </p:sp>
      <p:sp>
        <p:nvSpPr>
          <p:cNvPr id="8" name="AutoShape 25">
            <a:hlinkClick r:id="" action="ppaction://hlinkshowjump?jump=nextslide" highlightClick="1"/>
            <a:extLst>
              <a:ext uri="{FF2B5EF4-FFF2-40B4-BE49-F238E27FC236}">
                <a16:creationId xmlns:a16="http://schemas.microsoft.com/office/drawing/2014/main" id="{81E08D07-1F94-47DB-BB95-9BAD296E2235}"/>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B9B40CCD-A6A7-4BB5-A3B4-472193CEAEAB}"/>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1510299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9D4B720-6C52-472A-8A78-EE05161A9A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37CE9FE7-2E44-441A-8AFD-FD5956B9AED5}"/>
              </a:ext>
            </a:extLst>
          </p:cNvPr>
          <p:cNvSpPr>
            <a:spLocks noGrp="1" noChangeArrowheads="1"/>
          </p:cNvSpPr>
          <p:nvPr>
            <p:ph type="ctrTitle"/>
          </p:nvPr>
        </p:nvSpPr>
        <p:spPr>
          <a:xfrm>
            <a:off x="289944" y="522443"/>
            <a:ext cx="8477250" cy="609600"/>
          </a:xfrm>
          <a:noFill/>
          <a:ln/>
        </p:spPr>
        <p:txBody>
          <a:bodyPr>
            <a:normAutofit fontScale="90000"/>
          </a:bodyPr>
          <a:lstStyle/>
          <a:p>
            <a:r>
              <a:rPr lang="en-US" altLang="en-US" sz="4400" dirty="0">
                <a:latin typeface="Arial Rounded MT Bold" panose="020F0704030504030204" pitchFamily="34" charset="0"/>
              </a:rPr>
              <a:t>Theory of Operation:</a:t>
            </a:r>
            <a:endParaRPr lang="en-US" altLang="en-US" dirty="0"/>
          </a:p>
        </p:txBody>
      </p:sp>
      <p:sp>
        <p:nvSpPr>
          <p:cNvPr id="5" name="Rectangle 3">
            <a:extLst>
              <a:ext uri="{FF2B5EF4-FFF2-40B4-BE49-F238E27FC236}">
                <a16:creationId xmlns:a16="http://schemas.microsoft.com/office/drawing/2014/main" id="{20CDAF66-6ECB-48B3-B342-793DD46975DE}"/>
              </a:ext>
            </a:extLst>
          </p:cNvPr>
          <p:cNvSpPr>
            <a:spLocks noGrp="1" noChangeArrowheads="1"/>
          </p:cNvSpPr>
          <p:nvPr>
            <p:ph type="subTitle" idx="1"/>
          </p:nvPr>
        </p:nvSpPr>
        <p:spPr>
          <a:xfrm>
            <a:off x="1981200" y="1295400"/>
            <a:ext cx="8229600" cy="5562600"/>
          </a:xfrm>
          <a:noFill/>
          <a:ln/>
        </p:spPr>
        <p:txBody>
          <a:bodyPr>
            <a:normAutofit lnSpcReduction="10000"/>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The pulper is treated as a giant blender with the ingredients being broke, water, basement contents (</a:t>
            </a:r>
            <a:r>
              <a:rPr lang="en-US" altLang="en-US" sz="2800" i="1" dirty="0">
                <a:solidFill>
                  <a:schemeClr val="bg2">
                    <a:lumMod val="10000"/>
                  </a:schemeClr>
                </a:solidFill>
                <a:latin typeface="Arial Rounded MT Bold" panose="020F0704030504030204" pitchFamily="34" charset="0"/>
              </a:rPr>
              <a:t>as available</a:t>
            </a:r>
            <a:r>
              <a:rPr lang="en-US" altLang="en-US" sz="2800" dirty="0">
                <a:solidFill>
                  <a:schemeClr val="bg2">
                    <a:lumMod val="10000"/>
                  </a:schemeClr>
                </a:solidFill>
                <a:latin typeface="Arial Rounded MT Bold" panose="020F0704030504030204" pitchFamily="34" charset="0"/>
              </a:rPr>
              <a:t>) and stock as having been loaded on the conveyor. To address the variability of ‘how’ the conveyor was loaded, the height of what had been loaded was memorized by the software. Once this is known, then it’s relatively easy adding what is needed since this new controller will vary the frequency and duration. Basically, the frequency is calculated by ‘how long’ the process is away from the setpoint, while ‘how high’ is being addressed by the duration. The controller also takes into account the ‘process variable’s direction and slew rate’.</a:t>
            </a:r>
            <a:endParaRPr lang="en-US" altLang="en-US" dirty="0">
              <a:solidFill>
                <a:schemeClr val="bg2">
                  <a:lumMod val="10000"/>
                </a:schemeClr>
              </a:solidFill>
            </a:endParaRPr>
          </a:p>
        </p:txBody>
      </p:sp>
      <p:sp>
        <p:nvSpPr>
          <p:cNvPr id="8" name="AutoShape 25">
            <a:hlinkClick r:id="" action="ppaction://hlinkshowjump?jump=nextslide" highlightClick="1"/>
            <a:extLst>
              <a:ext uri="{FF2B5EF4-FFF2-40B4-BE49-F238E27FC236}">
                <a16:creationId xmlns:a16="http://schemas.microsoft.com/office/drawing/2014/main" id="{9C0EBF27-8BDF-4281-9C0A-BDEB9DF4D1FA}"/>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A616B0A0-7F35-46F7-A3C4-B2C6A945EE2E}"/>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3640773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blip>
          <a:srcRect/>
          <a:stretch>
            <a:fillRect t="-17000" b="-17000"/>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29EE59B-A32C-4571-8F5B-4B390A4952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358"/>
            <a:ext cx="579888" cy="682445"/>
          </a:xfrm>
          <a:prstGeom prst="rect">
            <a:avLst/>
          </a:prstGeom>
        </p:spPr>
      </p:pic>
      <p:sp>
        <p:nvSpPr>
          <p:cNvPr id="4" name="Rectangle 2">
            <a:extLst>
              <a:ext uri="{FF2B5EF4-FFF2-40B4-BE49-F238E27FC236}">
                <a16:creationId xmlns:a16="http://schemas.microsoft.com/office/drawing/2014/main" id="{90B44E23-AABA-42D8-8D25-1200DF583E79}"/>
              </a:ext>
            </a:extLst>
          </p:cNvPr>
          <p:cNvSpPr>
            <a:spLocks noGrp="1" noChangeArrowheads="1"/>
          </p:cNvSpPr>
          <p:nvPr>
            <p:ph type="ctrTitle"/>
          </p:nvPr>
        </p:nvSpPr>
        <p:spPr>
          <a:xfrm>
            <a:off x="102359" y="704803"/>
            <a:ext cx="8477250" cy="609600"/>
          </a:xfrm>
          <a:noFill/>
          <a:ln/>
        </p:spPr>
        <p:txBody>
          <a:bodyPr>
            <a:normAutofit fontScale="90000"/>
          </a:bodyPr>
          <a:lstStyle/>
          <a:p>
            <a:r>
              <a:rPr lang="en-US" altLang="en-US" sz="4400" dirty="0">
                <a:latin typeface="Arial Rounded MT Bold" panose="020F0704030504030204" pitchFamily="34" charset="0"/>
              </a:rPr>
              <a:t>Adaptive by Design:</a:t>
            </a:r>
            <a:endParaRPr lang="en-US" altLang="en-US" dirty="0"/>
          </a:p>
        </p:txBody>
      </p:sp>
      <p:sp>
        <p:nvSpPr>
          <p:cNvPr id="5" name="Rectangle 3">
            <a:extLst>
              <a:ext uri="{FF2B5EF4-FFF2-40B4-BE49-F238E27FC236}">
                <a16:creationId xmlns:a16="http://schemas.microsoft.com/office/drawing/2014/main" id="{81AB7F1E-7A25-4702-9597-38A9F886E0BE}"/>
              </a:ext>
            </a:extLst>
          </p:cNvPr>
          <p:cNvSpPr>
            <a:spLocks noGrp="1" noChangeArrowheads="1"/>
          </p:cNvSpPr>
          <p:nvPr>
            <p:ph type="subTitle" idx="1"/>
          </p:nvPr>
        </p:nvSpPr>
        <p:spPr>
          <a:xfrm>
            <a:off x="1808329" y="1476232"/>
            <a:ext cx="8229600" cy="5562600"/>
          </a:xfrm>
          <a:noFill/>
          <a:ln/>
        </p:spPr>
        <p:txBody>
          <a:bodyPr>
            <a:normAutofit lnSpcReduction="10000"/>
          </a:bodyPr>
          <a:lstStyle/>
          <a:p>
            <a:pPr algn="just"/>
            <a:r>
              <a:rPr lang="en-US" altLang="en-US" sz="2600" dirty="0">
                <a:solidFill>
                  <a:schemeClr val="bg2">
                    <a:lumMod val="10000"/>
                  </a:schemeClr>
                </a:solidFill>
                <a:latin typeface="Arial Rounded MT Bold" panose="020F0704030504030204" pitchFamily="34" charset="0"/>
              </a:rPr>
              <a:t>    </a:t>
            </a:r>
            <a:r>
              <a:rPr lang="en-US" altLang="en-US" sz="2800" dirty="0">
                <a:solidFill>
                  <a:schemeClr val="bg2">
                    <a:lumMod val="10000"/>
                  </a:schemeClr>
                </a:solidFill>
                <a:latin typeface="Arial Rounded MT Bold" panose="020F0704030504030204" pitchFamily="34" charset="0"/>
              </a:rPr>
              <a:t>Since this controller also has to take into account the basement level, broke availability, as well as overall system demands, it needed a further enhancement. It has no conventional controller modes such as P, I and D since these are ‘dedicated’ settings unable to adapt to different scenarios. Instead, this controller has been designed with the ability to modify its’ own ‘needed’ rate based upon time and amount of deviation away from the required value. As long as the final product leaving the cleaning system is acceptable by the paper machine, then it’s irrelevant how long the reaction time is, the product can stay as a constant.</a:t>
            </a:r>
            <a:endParaRPr lang="en-US" altLang="en-US" dirty="0">
              <a:solidFill>
                <a:schemeClr val="bg2">
                  <a:lumMod val="10000"/>
                </a:schemeClr>
              </a:solidFill>
            </a:endParaRPr>
          </a:p>
        </p:txBody>
      </p:sp>
      <p:sp>
        <p:nvSpPr>
          <p:cNvPr id="8" name="AutoShape 25">
            <a:hlinkClick r:id="" action="ppaction://hlinkshowjump?jump=nextslide" highlightClick="1"/>
            <a:extLst>
              <a:ext uri="{FF2B5EF4-FFF2-40B4-BE49-F238E27FC236}">
                <a16:creationId xmlns:a16="http://schemas.microsoft.com/office/drawing/2014/main" id="{A7180AAA-ED2F-45C5-98A2-BDE4DA9678D2}"/>
              </a:ext>
            </a:extLst>
          </p:cNvPr>
          <p:cNvSpPr>
            <a:spLocks noChangeArrowheads="1"/>
          </p:cNvSpPr>
          <p:nvPr/>
        </p:nvSpPr>
        <p:spPr bwMode="auto">
          <a:xfrm>
            <a:off x="11465256" y="6201202"/>
            <a:ext cx="457200" cy="381000"/>
          </a:xfrm>
          <a:prstGeom prst="actionButtonForwardNex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AutoShape 27">
            <a:hlinkClick r:id="" action="ppaction://hlinkshowjump?jump=previousslide" highlightClick="1"/>
            <a:extLst>
              <a:ext uri="{FF2B5EF4-FFF2-40B4-BE49-F238E27FC236}">
                <a16:creationId xmlns:a16="http://schemas.microsoft.com/office/drawing/2014/main" id="{0D8DEEFC-6535-4896-83C8-1AD49FD56B91}"/>
              </a:ext>
            </a:extLst>
          </p:cNvPr>
          <p:cNvSpPr>
            <a:spLocks noChangeArrowheads="1"/>
          </p:cNvSpPr>
          <p:nvPr/>
        </p:nvSpPr>
        <p:spPr bwMode="auto">
          <a:xfrm>
            <a:off x="10855656" y="6201202"/>
            <a:ext cx="433388" cy="381000"/>
          </a:xfrm>
          <a:prstGeom prst="actionButtonBackPreviou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1930376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p:stCondLst>
                              <p:cond delay="1500"/>
                            </p:stCondLst>
                            <p:childTnLst>
                              <p:par>
                                <p:cTn id="9" presetID="9" presetClass="entr" presetSubtype="0" fill="hold" grpId="0" nodeType="afterEffect">
                                  <p:stCondLst>
                                    <p:cond delay="100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dissolve">
                                      <p:cBhvr>
                                        <p:cTn id="11"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P spid="5" grpId="0" build="p" autoUpdateAnimBg="0" advAuto="100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1229</Words>
  <Application>Microsoft Office PowerPoint</Application>
  <PresentationFormat>Widescreen</PresentationFormat>
  <Paragraphs>38</Paragraphs>
  <Slides>12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Arial Black</vt:lpstr>
      <vt:lpstr>Arial Narrow</vt:lpstr>
      <vt:lpstr>Arial Rounded MT Bold</vt:lpstr>
      <vt:lpstr>Calibri</vt:lpstr>
      <vt:lpstr>Calibri Light</vt:lpstr>
      <vt:lpstr>Comic Sans MS</vt:lpstr>
      <vt:lpstr>Times New Roman</vt:lpstr>
      <vt:lpstr>Office Theme</vt:lpstr>
      <vt:lpstr>“AutoRate”</vt:lpstr>
      <vt:lpstr>PowerPoint Presentation</vt:lpstr>
      <vt:lpstr>“Manual” Feedrate:</vt:lpstr>
      <vt:lpstr>Furthermore … . .</vt:lpstr>
      <vt:lpstr>Another Major Issue:</vt:lpstr>
      <vt:lpstr>To Address This Problem:</vt:lpstr>
      <vt:lpstr>The ‘Virtual Controller’:</vt:lpstr>
      <vt:lpstr>Theory of Operation:</vt:lpstr>
      <vt:lpstr>Adaptive by Design:</vt:lpstr>
      <vt:lpstr>Quite simply stated:</vt:lpstr>
      <vt:lpstr>‘Consistently’ instead of Consistency:</vt:lpstr>
      <vt:lpstr>In Summation: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Stabler</dc:creator>
  <cp:lastModifiedBy>Nick Stabler</cp:lastModifiedBy>
  <cp:revision>11</cp:revision>
  <dcterms:created xsi:type="dcterms:W3CDTF">2021-02-15T16:18:07Z</dcterms:created>
  <dcterms:modified xsi:type="dcterms:W3CDTF">2021-03-15T22:32:20Z</dcterms:modified>
</cp:coreProperties>
</file>